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  <p:sldMasterId id="2147483674" r:id="rId3"/>
  </p:sldMasterIdLst>
  <p:notesMasterIdLst>
    <p:notesMasterId r:id="rId2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2"/>
    </p:embeddedFon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Lato Black" panose="020F0502020204030203" pitchFamily="34" charset="0"/>
      <p:bold r:id="rId27"/>
    </p:embeddedFont>
    <p:embeddedFont>
      <p:font typeface="Oxygen" panose="02000503000000000000" pitchFamily="2" charset="0"/>
      <p:regular r:id="rId28"/>
      <p:bold r:id="rId29"/>
    </p:embeddedFont>
    <p:embeddedFont>
      <p:font typeface="Poiret One" panose="00000500000000000000" pitchFamily="2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 autoAdjust="0"/>
    <p:restoredTop sz="94689" autoAdjust="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microsoft.com/office/2016/11/relationships/changesInfo" Target="changesInfos/changesInfo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Jacobs" userId="ab5045fa-bcc4-4c61-a2a2-bed48465d186" providerId="ADAL" clId="{CAB7F19C-6C2D-42C3-AD85-B9E8D9F79F5E}"/>
    <pc:docChg chg="mod modSld">
      <pc:chgData name="Jenny Jacobs" userId="ab5045fa-bcc4-4c61-a2a2-bed48465d186" providerId="ADAL" clId="{CAB7F19C-6C2D-42C3-AD85-B9E8D9F79F5E}" dt="2026-08-19T16:07:12.396" v="1399"/>
      <pc:docMkLst>
        <pc:docMk/>
      </pc:docMkLst>
      <pc:sldChg chg="modNotesTx">
        <pc:chgData name="Jenny Jacobs" userId="ab5045fa-bcc4-4c61-a2a2-bed48465d186" providerId="ADAL" clId="{CAB7F19C-6C2D-42C3-AD85-B9E8D9F79F5E}" dt="2026-08-19T16:02:47.903" v="1" actId="6549"/>
        <pc:sldMkLst>
          <pc:docMk/>
          <pc:sldMk cId="0" sldId="256"/>
        </pc:sldMkLst>
      </pc:sldChg>
      <pc:sldChg chg="modNotesTx">
        <pc:chgData name="Jenny Jacobs" userId="ab5045fa-bcc4-4c61-a2a2-bed48465d186" providerId="ADAL" clId="{CAB7F19C-6C2D-42C3-AD85-B9E8D9F79F5E}" dt="2026-08-19T16:03:49.493" v="402" actId="6549"/>
        <pc:sldMkLst>
          <pc:docMk/>
          <pc:sldMk cId="0" sldId="257"/>
        </pc:sldMkLst>
      </pc:sldChg>
      <pc:sldChg chg="modNotesTx">
        <pc:chgData name="Jenny Jacobs" userId="ab5045fa-bcc4-4c61-a2a2-bed48465d186" providerId="ADAL" clId="{CAB7F19C-6C2D-42C3-AD85-B9E8D9F79F5E}" dt="2026-08-19T16:03:40.734" v="401" actId="6549"/>
        <pc:sldMkLst>
          <pc:docMk/>
          <pc:sldMk cId="0" sldId="258"/>
        </pc:sldMkLst>
      </pc:sldChg>
      <pc:sldChg chg="modNotesTx">
        <pc:chgData name="Jenny Jacobs" userId="ab5045fa-bcc4-4c61-a2a2-bed48465d186" providerId="ADAL" clId="{CAB7F19C-6C2D-42C3-AD85-B9E8D9F79F5E}" dt="2026-08-19T16:04:01.182" v="403" actId="6549"/>
        <pc:sldMkLst>
          <pc:docMk/>
          <pc:sldMk cId="0" sldId="259"/>
        </pc:sldMkLst>
      </pc:sldChg>
      <pc:sldChg chg="modNotesTx">
        <pc:chgData name="Jenny Jacobs" userId="ab5045fa-bcc4-4c61-a2a2-bed48465d186" providerId="ADAL" clId="{CAB7F19C-6C2D-42C3-AD85-B9E8D9F79F5E}" dt="2026-08-19T16:04:06.654" v="404" actId="6549"/>
        <pc:sldMkLst>
          <pc:docMk/>
          <pc:sldMk cId="0" sldId="260"/>
        </pc:sldMkLst>
      </pc:sldChg>
      <pc:sldChg chg="modNotesTx">
        <pc:chgData name="Jenny Jacobs" userId="ab5045fa-bcc4-4c61-a2a2-bed48465d186" providerId="ADAL" clId="{CAB7F19C-6C2D-42C3-AD85-B9E8D9F79F5E}" dt="2026-08-19T16:04:11.157" v="405" actId="6549"/>
        <pc:sldMkLst>
          <pc:docMk/>
          <pc:sldMk cId="0" sldId="261"/>
        </pc:sldMkLst>
      </pc:sldChg>
      <pc:sldChg chg="modNotesTx">
        <pc:chgData name="Jenny Jacobs" userId="ab5045fa-bcc4-4c61-a2a2-bed48465d186" providerId="ADAL" clId="{CAB7F19C-6C2D-42C3-AD85-B9E8D9F79F5E}" dt="2026-08-19T16:04:15.875" v="406" actId="6549"/>
        <pc:sldMkLst>
          <pc:docMk/>
          <pc:sldMk cId="0" sldId="262"/>
        </pc:sldMkLst>
      </pc:sldChg>
      <pc:sldChg chg="modNotesTx">
        <pc:chgData name="Jenny Jacobs" userId="ab5045fa-bcc4-4c61-a2a2-bed48465d186" providerId="ADAL" clId="{CAB7F19C-6C2D-42C3-AD85-B9E8D9F79F5E}" dt="2026-08-19T16:04:21.302" v="407" actId="6549"/>
        <pc:sldMkLst>
          <pc:docMk/>
          <pc:sldMk cId="0" sldId="263"/>
        </pc:sldMkLst>
      </pc:sldChg>
      <pc:sldChg chg="modNotesTx">
        <pc:chgData name="Jenny Jacobs" userId="ab5045fa-bcc4-4c61-a2a2-bed48465d186" providerId="ADAL" clId="{CAB7F19C-6C2D-42C3-AD85-B9E8D9F79F5E}" dt="2026-08-19T16:04:59.536" v="1389" actId="6549"/>
        <pc:sldMkLst>
          <pc:docMk/>
          <pc:sldMk cId="0" sldId="264"/>
        </pc:sldMkLst>
      </pc:sldChg>
      <pc:sldChg chg="modNotesTx">
        <pc:chgData name="Jenny Jacobs" userId="ab5045fa-bcc4-4c61-a2a2-bed48465d186" providerId="ADAL" clId="{CAB7F19C-6C2D-42C3-AD85-B9E8D9F79F5E}" dt="2026-08-19T16:05:53.585" v="1396" actId="20577"/>
        <pc:sldMkLst>
          <pc:docMk/>
          <pc:sldMk cId="0" sldId="265"/>
        </pc:sldMkLst>
      </pc:sldChg>
      <pc:sldChg chg="modNotesTx">
        <pc:chgData name="Jenny Jacobs" userId="ab5045fa-bcc4-4c61-a2a2-bed48465d186" providerId="ADAL" clId="{CAB7F19C-6C2D-42C3-AD85-B9E8D9F79F5E}" dt="2026-08-19T16:05:11.494" v="1391" actId="6549"/>
        <pc:sldMkLst>
          <pc:docMk/>
          <pc:sldMk cId="0" sldId="266"/>
        </pc:sldMkLst>
      </pc:sldChg>
      <pc:sldChg chg="modNotesTx">
        <pc:chgData name="Jenny Jacobs" userId="ab5045fa-bcc4-4c61-a2a2-bed48465d186" providerId="ADAL" clId="{CAB7F19C-6C2D-42C3-AD85-B9E8D9F79F5E}" dt="2026-08-19T16:05:16.974" v="1392" actId="6549"/>
        <pc:sldMkLst>
          <pc:docMk/>
          <pc:sldMk cId="0" sldId="267"/>
        </pc:sldMkLst>
      </pc:sldChg>
      <pc:sldChg chg="modNotesTx">
        <pc:chgData name="Jenny Jacobs" userId="ab5045fa-bcc4-4c61-a2a2-bed48465d186" providerId="ADAL" clId="{CAB7F19C-6C2D-42C3-AD85-B9E8D9F79F5E}" dt="2026-08-19T16:05:22.275" v="1393" actId="6549"/>
        <pc:sldMkLst>
          <pc:docMk/>
          <pc:sldMk cId="0" sldId="268"/>
        </pc:sldMkLst>
      </pc:sldChg>
      <pc:sldChg chg="modNotesTx">
        <pc:chgData name="Jenny Jacobs" userId="ab5045fa-bcc4-4c61-a2a2-bed48465d186" providerId="ADAL" clId="{CAB7F19C-6C2D-42C3-AD85-B9E8D9F79F5E}" dt="2026-08-19T16:05:30.781" v="1394" actId="6549"/>
        <pc:sldMkLst>
          <pc:docMk/>
          <pc:sldMk cId="0" sldId="270"/>
        </pc:sldMkLst>
      </pc:sldChg>
      <pc:sldChg chg="modSp mod modNotesTx">
        <pc:chgData name="Jenny Jacobs" userId="ab5045fa-bcc4-4c61-a2a2-bed48465d186" providerId="ADAL" clId="{CAB7F19C-6C2D-42C3-AD85-B9E8D9F79F5E}" dt="2026-08-19T16:06:16.862" v="1398" actId="1076"/>
        <pc:sldMkLst>
          <pc:docMk/>
          <pc:sldMk cId="0" sldId="271"/>
        </pc:sldMkLst>
        <pc:spChg chg="mod">
          <ac:chgData name="Jenny Jacobs" userId="ab5045fa-bcc4-4c61-a2a2-bed48465d186" providerId="ADAL" clId="{CAB7F19C-6C2D-42C3-AD85-B9E8D9F79F5E}" dt="2026-08-19T16:06:16.862" v="1398" actId="1076"/>
          <ac:spMkLst>
            <pc:docMk/>
            <pc:sldMk cId="0" sldId="271"/>
            <ac:spMk id="22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6d77fa0243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26d77fa0243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27" name="Google Shape;127;g26d77fa0243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4e6aeb92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c4e6aeb92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c4e6aeb92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c4e6aeb92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2db3442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c2db3442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c4e6aeb927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c4e6aeb927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1e16baac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d1e16baac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c4e6aeb92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c4e6aeb92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b67b054e9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b67b054e9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6f2cb63b0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6f2cb63b0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bd2ea2d62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bd2ea2d62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4e6aeb92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c4e6aeb92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c4e6aeb92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c4e6aeb92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4e6aeb9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c4e6aeb9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b67b054e96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b67b054e96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b67b054e9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b67b054e96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6d77fa0243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6d77fa0243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4e6aeb92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c4e6aeb92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14" y="3710690"/>
            <a:ext cx="9152875" cy="143629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262087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44" b="0" i="0" u="none" strike="noStrike" cap="none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2"/>
          </p:nvPr>
        </p:nvSpPr>
        <p:spPr>
          <a:xfrm>
            <a:off x="2052028" y="1197429"/>
            <a:ext cx="5046900" cy="25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/>
            </a:lvl1pPr>
            <a:lvl2pPr marL="914400" lvl="1" indent="-22860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p14" descr="circle-logo-word-cover-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9122" y="4458624"/>
            <a:ext cx="594043" cy="60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301" y="4140236"/>
            <a:ext cx="1807825" cy="1003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ith image">
  <p:cSld name="Text with imag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 l="10" t="7104" b="33198"/>
          <a:stretch/>
        </p:blipFill>
        <p:spPr>
          <a:xfrm>
            <a:off x="-10372" y="3700846"/>
            <a:ext cx="9161688" cy="144510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2"/>
          </p:nvPr>
        </p:nvSpPr>
        <p:spPr>
          <a:xfrm>
            <a:off x="942822" y="1277258"/>
            <a:ext cx="3993600" cy="23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/>
            </a:lvl1pPr>
            <a:lvl2pPr marL="914400" lvl="1" indent="-22860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/>
            </a:lvl4pPr>
            <a:lvl5pPr marL="2286000" lvl="4" indent="-2286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>
            <a:spLocks noGrp="1"/>
          </p:cNvSpPr>
          <p:nvPr>
            <p:ph type="pic" idx="3"/>
          </p:nvPr>
        </p:nvSpPr>
        <p:spPr>
          <a:xfrm>
            <a:off x="5262429" y="1291773"/>
            <a:ext cx="3420300" cy="30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6" name="Google Shape;66;p15" descr="circle-logo-word-cover-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9122" y="4458624"/>
            <a:ext cx="594043" cy="60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301" y="4140236"/>
            <a:ext cx="1807825" cy="1003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nly">
  <p:cSld name="Video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14" y="3710690"/>
            <a:ext cx="9152875" cy="143629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6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262087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44" b="0" i="0" u="none" strike="noStrike" cap="none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2" name="Google Shape;72;p16" descr="circle-logo-word-cover-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9122" y="4458624"/>
            <a:ext cx="594043" cy="60157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>
            <a:spLocks noGrp="1"/>
          </p:cNvSpPr>
          <p:nvPr>
            <p:ph type="media" idx="2"/>
          </p:nvPr>
        </p:nvSpPr>
        <p:spPr>
          <a:xfrm>
            <a:off x="2042012" y="1304873"/>
            <a:ext cx="5045100" cy="25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301" y="4140236"/>
            <a:ext cx="1807825" cy="1003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1416575" y="1293834"/>
            <a:ext cx="6311400" cy="12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3600"/>
              <a:buNone/>
              <a:defRPr sz="3600">
                <a:solidFill>
                  <a:srgbClr val="333399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rgbClr val="333399"/>
              </a:buClr>
              <a:buSzPts val="2637"/>
              <a:buNone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6049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333399"/>
              </a:buClr>
              <a:buSzPts val="2637"/>
              <a:buChar char="•"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6049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333399"/>
              </a:buClr>
              <a:buSzPts val="2637"/>
              <a:buChar char="•"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6049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333399"/>
              </a:buClr>
              <a:buSzPts val="2637"/>
              <a:buChar char="•"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5458013" y="3035370"/>
            <a:ext cx="2228700" cy="11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2pPr>
            <a:lvl3pPr marL="1371600" lvl="2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3pPr>
            <a:lvl4pPr marL="1828800" lvl="3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4pPr>
            <a:lvl5pPr marL="2286000" lvl="4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8" name="Google Shape;78;p17"/>
          <p:cNvPicPr preferRelativeResize="0"/>
          <p:nvPr/>
        </p:nvPicPr>
        <p:blipFill rotWithShape="1">
          <a:blip r:embed="rId2">
            <a:alphaModFix/>
          </a:blip>
          <a:srcRect t="3725" b="9439"/>
          <a:stretch/>
        </p:blipFill>
        <p:spPr>
          <a:xfrm>
            <a:off x="0" y="3392384"/>
            <a:ext cx="9141827" cy="1751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44"/>
              <a:buFont typeface="Arial"/>
              <a:buNone/>
            </a:pPr>
            <a:endParaRPr sz="234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>
            <a:spLocks noGrp="1"/>
          </p:cNvSpPr>
          <p:nvPr>
            <p:ph type="media" idx="2"/>
          </p:nvPr>
        </p:nvSpPr>
        <p:spPr>
          <a:xfrm>
            <a:off x="2042012" y="1304873"/>
            <a:ext cx="5045100" cy="25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3" name="Google Shape;83;p18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14" y="3710690"/>
            <a:ext cx="9152875" cy="143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228600" rtl="0">
              <a:spcBef>
                <a:spcPts val="30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323850" rtl="0">
              <a:spcBef>
                <a:spcPts val="375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4325" rtl="0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rtl="0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14325" rtl="0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 rtl="0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 rtl="0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 rtl="0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0"/>
          <p:cNvSpPr txBox="1">
            <a:spLocks noGrp="1"/>
          </p:cNvSpPr>
          <p:nvPr>
            <p:ph type="subTitle" idx="1"/>
          </p:nvPr>
        </p:nvSpPr>
        <p:spPr>
          <a:xfrm>
            <a:off x="703800" y="2491350"/>
            <a:ext cx="3494100" cy="713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SzPts val="2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ubTitle" idx="2"/>
          </p:nvPr>
        </p:nvSpPr>
        <p:spPr>
          <a:xfrm>
            <a:off x="4913600" y="2491350"/>
            <a:ext cx="3510300" cy="713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SzPts val="2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ubTitle" idx="3"/>
          </p:nvPr>
        </p:nvSpPr>
        <p:spPr>
          <a:xfrm>
            <a:off x="703800" y="3001175"/>
            <a:ext cx="3494100" cy="93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SzPts val="2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4"/>
          </p:nvPr>
        </p:nvSpPr>
        <p:spPr>
          <a:xfrm>
            <a:off x="4913600" y="3001175"/>
            <a:ext cx="3510300" cy="93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SzPts val="2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XL image">
  <p:cSld name="XL imag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 rotWithShape="1">
          <a:blip r:embed="rId2">
            <a:alphaModFix/>
          </a:blip>
          <a:srcRect l="110" t="7103" b="33561"/>
          <a:stretch/>
        </p:blipFill>
        <p:spPr>
          <a:xfrm>
            <a:off x="-8873" y="4598378"/>
            <a:ext cx="915287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1416575" y="1293834"/>
            <a:ext cx="6311400" cy="12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3600"/>
              <a:buNone/>
              <a:defRPr sz="3600">
                <a:solidFill>
                  <a:srgbClr val="333399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rgbClr val="333399"/>
              </a:buClr>
              <a:buSzPts val="2637"/>
              <a:buNone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6049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333399"/>
              </a:buClr>
              <a:buSzPts val="2637"/>
              <a:buChar char="•"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6049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333399"/>
              </a:buClr>
              <a:buSzPts val="2637"/>
              <a:buChar char="•"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6049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333399"/>
              </a:buClr>
              <a:buSzPts val="2637"/>
              <a:buChar char="•"/>
              <a:defRPr sz="2637">
                <a:solidFill>
                  <a:srgbClr val="33339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body" idx="2"/>
          </p:nvPr>
        </p:nvSpPr>
        <p:spPr>
          <a:xfrm>
            <a:off x="5458013" y="3035370"/>
            <a:ext cx="2228700" cy="11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 rtl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2pPr>
            <a:lvl3pPr marL="1371600" lvl="2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3pPr>
            <a:lvl4pPr marL="1828800" lvl="3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4pPr>
            <a:lvl5pPr marL="2286000" lvl="4" indent="-228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65"/>
              <a:buNone/>
              <a:defRPr sz="1465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5" name="Google Shape;105;p23"/>
          <p:cNvPicPr preferRelativeResize="0"/>
          <p:nvPr/>
        </p:nvPicPr>
        <p:blipFill rotWithShape="1">
          <a:blip r:embed="rId2">
            <a:alphaModFix/>
          </a:blip>
          <a:srcRect t="3725" b="9439"/>
          <a:stretch/>
        </p:blipFill>
        <p:spPr>
          <a:xfrm>
            <a:off x="0" y="3392384"/>
            <a:ext cx="9141825" cy="1751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4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44"/>
              <a:buFont typeface="Arial"/>
              <a:buNone/>
            </a:pPr>
            <a:endParaRPr sz="2344" b="0" i="0" u="none" strike="noStrike" cap="none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8" name="Google Shape;108;p2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2"/>
          </p:nvPr>
        </p:nvSpPr>
        <p:spPr>
          <a:xfrm>
            <a:off x="2052028" y="1197429"/>
            <a:ext cx="5046900" cy="25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/>
            </a:lvl1pPr>
            <a:lvl2pPr marL="914400" lvl="1" indent="-22860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758"/>
              <a:buNone/>
              <a:defRPr sz="1758"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0" name="Google Shape;110;p24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14" y="3710690"/>
            <a:ext cx="9152875" cy="143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ith image">
  <p:cSld name="Text with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5"/>
          <p:cNvSpPr txBox="1">
            <a:spLocks noGrp="1"/>
          </p:cNvSpPr>
          <p:nvPr>
            <p:ph type="body" idx="2"/>
          </p:nvPr>
        </p:nvSpPr>
        <p:spPr>
          <a:xfrm>
            <a:off x="942822" y="1277258"/>
            <a:ext cx="3993600" cy="23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/>
            </a:lvl1pPr>
            <a:lvl2pPr marL="914400" lvl="1" indent="-22860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800" lvl="3" indent="-2286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/>
            </a:lvl4pPr>
            <a:lvl5pPr marL="2286000" lvl="4" indent="-2286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5"/>
          <p:cNvSpPr>
            <a:spLocks noGrp="1"/>
          </p:cNvSpPr>
          <p:nvPr>
            <p:ph type="pic" idx="3"/>
          </p:nvPr>
        </p:nvSpPr>
        <p:spPr>
          <a:xfrm>
            <a:off x="5262429" y="1291773"/>
            <a:ext cx="3420300" cy="30906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5" name="Google Shape;115;p25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14" y="3710690"/>
            <a:ext cx="9152875" cy="143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44"/>
              <a:buFont typeface="Arial"/>
              <a:buNone/>
            </a:pPr>
            <a:endParaRPr sz="2344" b="0" i="0" u="none" strike="noStrike" cap="none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6"/>
          <p:cNvSpPr>
            <a:spLocks noGrp="1"/>
          </p:cNvSpPr>
          <p:nvPr>
            <p:ph type="media" idx="2"/>
          </p:nvPr>
        </p:nvSpPr>
        <p:spPr>
          <a:xfrm>
            <a:off x="2042012" y="1304873"/>
            <a:ext cx="5045100" cy="25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0" name="Google Shape;120;p26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14" y="3710690"/>
            <a:ext cx="9152875" cy="1436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XL image">
  <p:cSld name="XL imag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3" name="Google Shape;123;p27"/>
          <p:cNvPicPr preferRelativeResize="0"/>
          <p:nvPr/>
        </p:nvPicPr>
        <p:blipFill rotWithShape="1">
          <a:blip r:embed="rId2">
            <a:alphaModFix/>
          </a:blip>
          <a:srcRect l="110" t="7102" b="33565"/>
          <a:stretch/>
        </p:blipFill>
        <p:spPr>
          <a:xfrm>
            <a:off x="-8873" y="4598378"/>
            <a:ext cx="915287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8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2184116" y="1364104"/>
            <a:ext cx="4762500" cy="24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262087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44" b="0" i="0" u="none" strike="noStrike" cap="none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616258" y="0"/>
            <a:ext cx="7886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 Black"/>
              <a:buNone/>
              <a:defRPr sz="36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body" idx="1"/>
          </p:nvPr>
        </p:nvSpPr>
        <p:spPr>
          <a:xfrm>
            <a:off x="2184116" y="1364104"/>
            <a:ext cx="4762500" cy="24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22"/>
          <p:cNvSpPr txBox="1"/>
          <p:nvPr/>
        </p:nvSpPr>
        <p:spPr>
          <a:xfrm>
            <a:off x="-6304" y="0"/>
            <a:ext cx="9150300" cy="921600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txBody>
          <a:bodyPr spcFirstLastPara="1" wrap="square" lIns="66950" tIns="33475" rIns="66950" bIns="334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44"/>
              <a:buFont typeface="Arial"/>
              <a:buNone/>
            </a:pPr>
            <a:endParaRPr sz="2344" b="0" i="0" u="none" strike="noStrike" cap="none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1" name="Google Shape;101;p22"/>
          <p:cNvSpPr txBox="1">
            <a:spLocks noGrp="1"/>
          </p:cNvSpPr>
          <p:nvPr>
            <p:ph type="title"/>
          </p:nvPr>
        </p:nvSpPr>
        <p:spPr>
          <a:xfrm>
            <a:off x="616258" y="0"/>
            <a:ext cx="78867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 Black"/>
              <a:buNone/>
              <a:defRPr sz="36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itig.org/resources/summary-of-performance-guidance/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itig.org/resources/notice-of-graduation-charts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hyperlink" Target="mailto:jjacobs@cesa7.or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3400" y="1238850"/>
            <a:ext cx="8317200" cy="1879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Wrapping Up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Summary of Performance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3" name="Google Shape;133;p2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537575" y="3118350"/>
            <a:ext cx="3537900" cy="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Jenny Jacobs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TIG TA Specialist and Indicator 14 Coordinator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9" name="Google Shape;129;p28" descr="TIG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300" y="4114200"/>
            <a:ext cx="1741825" cy="96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7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Part 3 Summary of Functional Performance </a:t>
            </a:r>
          </a:p>
        </p:txBody>
      </p:sp>
      <p:pic>
        <p:nvPicPr>
          <p:cNvPr id="191" name="Google Shape;191;p37" descr="Page 3 of the best practices summary of performance page. This lists functional performance areas to check, description of performance, statement of impact on performance and accommocations, assistive technology and support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0387" y="1008375"/>
            <a:ext cx="4883226" cy="3695225"/>
          </a:xfrm>
          <a:prstGeom prst="rect">
            <a:avLst/>
          </a:prstGeom>
          <a:noFill/>
          <a:ln w="2857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8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Part 4 Recommendations </a:t>
            </a:r>
          </a:p>
        </p:txBody>
      </p:sp>
      <p:pic>
        <p:nvPicPr>
          <p:cNvPr id="197" name="Google Shape;197;p38" descr="Page 4 of the best practices summary of performance that contains the recommendations. Education/Training, employment, and independent living measurable goals, recommended assistive technology/accommodations and contact information &amp; resources. 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9375" y="1074575"/>
            <a:ext cx="5005249" cy="3566949"/>
          </a:xfrm>
          <a:prstGeom prst="rect">
            <a:avLst/>
          </a:prstGeom>
          <a:noFill/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9"/>
          <p:cNvSpPr txBox="1">
            <a:spLocks noGrp="1"/>
          </p:cNvSpPr>
          <p:nvPr>
            <p:ph type="title" idx="4294967295"/>
          </p:nvPr>
        </p:nvSpPr>
        <p:spPr>
          <a:xfrm>
            <a:off x="0" y="248092"/>
            <a:ext cx="9144000" cy="6742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Summary of Functional Performance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340AC6-F6B5-F5DA-90FC-B42C0C334830}"/>
              </a:ext>
            </a:extLst>
          </p:cNvPr>
          <p:cNvSpPr txBox="1"/>
          <p:nvPr/>
        </p:nvSpPr>
        <p:spPr>
          <a:xfrm>
            <a:off x="953385" y="1002089"/>
            <a:ext cx="72372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rtl="0" fontAlgn="base">
              <a:spcBef>
                <a:spcPts val="2000"/>
              </a:spcBef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Select the areas of functional performance you plan to address</a:t>
            </a:r>
          </a:p>
          <a:p>
            <a:pPr marL="342900" lvl="0" indent="-342900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Provide a </a:t>
            </a:r>
            <a:r>
              <a:rPr lang="en-US" sz="2200" b="1" i="0" u="sng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description of skills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for each area you have selected</a:t>
            </a:r>
            <a:endParaRPr lang="en-US" sz="2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42900" lvl="0" indent="-342900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Does the student’s disability </a:t>
            </a:r>
            <a:r>
              <a:rPr lang="en-US" sz="2200" b="1" i="0" u="sng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impact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performance in each area?  If so, how?</a:t>
            </a:r>
            <a:endParaRPr lang="en-US" sz="2200" dirty="0">
              <a:latin typeface="Calibri" panose="020F0502020204030204" pitchFamily="34" charset="0"/>
            </a:endParaRPr>
          </a:p>
          <a:p>
            <a:pPr marL="342900" lvl="0" indent="-342900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What accommodations, assistive technology and supports were necessary for the student to achieve the skills stated?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0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Part 5 Student Input </a:t>
            </a:r>
          </a:p>
        </p:txBody>
      </p:sp>
      <p:pic>
        <p:nvPicPr>
          <p:cNvPr id="209" name="Google Shape;209;p40" descr="Page 5 of the best practices summary of performance form. This page collects student input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9049" y="990775"/>
            <a:ext cx="4945899" cy="3725150"/>
          </a:xfrm>
          <a:prstGeom prst="rect">
            <a:avLst/>
          </a:prstGeom>
          <a:noFill/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Forms - Pros and Cons of Use</a:t>
            </a:r>
          </a:p>
        </p:txBody>
      </p:sp>
      <p:sp>
        <p:nvSpPr>
          <p:cNvPr id="215" name="Google Shape;215;p41"/>
          <p:cNvSpPr txBox="1"/>
          <p:nvPr/>
        </p:nvSpPr>
        <p:spPr>
          <a:xfrm>
            <a:off x="2407200" y="2098350"/>
            <a:ext cx="4329600" cy="9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ZOOM Whiteboard</a:t>
            </a:r>
            <a:endParaRPr sz="3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2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Resources</a:t>
            </a:r>
          </a:p>
        </p:txBody>
      </p:sp>
      <p:pic>
        <p:nvPicPr>
          <p:cNvPr id="221" name="Google Shape;221;p42" descr="Summary of performance guidance page 1.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075" y="1158825"/>
            <a:ext cx="2503701" cy="326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2" descr="Summary of Performance guidance page 2.&#10;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8050" y="1158825"/>
            <a:ext cx="2532093" cy="328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2" descr="Sample notice of graduation P-3 form completed example.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1543" y="1690788"/>
            <a:ext cx="3079058" cy="2198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3"/>
          <p:cNvSpPr txBox="1">
            <a:spLocks noGrp="1"/>
          </p:cNvSpPr>
          <p:nvPr>
            <p:ph type="title" idx="4294967295"/>
          </p:nvPr>
        </p:nvSpPr>
        <p:spPr>
          <a:xfrm>
            <a:off x="0" y="155944"/>
            <a:ext cx="9144000" cy="7663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Disability Documentation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3"/>
          <p:cNvSpPr>
            <a:spLocks noGrp="1"/>
          </p:cNvSpPr>
          <p:nvPr>
            <p:ph type="media" idx="2"/>
          </p:nvPr>
        </p:nvSpPr>
        <p:spPr>
          <a:xfrm>
            <a:off x="643050" y="905541"/>
            <a:ext cx="7857900" cy="333241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2400"/>
              <a:buChar char="•"/>
            </a:pP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The SoP </a:t>
            </a:r>
            <a:r>
              <a:rPr lang="en" u="sng" dirty="0">
                <a:latin typeface="Calibri"/>
                <a:ea typeface="Calibri"/>
                <a:cs typeface="Calibri"/>
                <a:sym typeface="Calibri"/>
              </a:rPr>
              <a:t>alone</a:t>
            </a: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 does </a:t>
            </a: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 satisfy the requirements for documentation of disability.</a:t>
            </a:r>
            <a:endParaRPr b="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Contact the postsecondary institution disability services and/or adult service agencies </a:t>
            </a: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to find out what is needed.</a:t>
            </a:r>
            <a:endParaRPr b="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Based on discussions with the postsecondary institution or agency, compile and attach</a:t>
            </a: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 documentation</a:t>
            </a: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 that demonstrates that a disability </a:t>
            </a:r>
            <a:r>
              <a:rPr lang="en" dirty="0">
                <a:latin typeface="Calibri"/>
                <a:ea typeface="Calibri"/>
                <a:cs typeface="Calibri"/>
                <a:sym typeface="Calibri"/>
              </a:rPr>
              <a:t>currently</a:t>
            </a:r>
            <a:r>
              <a:rPr lang="en" b="0" dirty="0">
                <a:latin typeface="Calibri"/>
                <a:ea typeface="Calibri"/>
                <a:cs typeface="Calibri"/>
                <a:sym typeface="Calibri"/>
              </a:rPr>
              <a:t> exists.</a:t>
            </a:r>
            <a:endParaRPr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4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Contact Us:</a:t>
            </a:r>
          </a:p>
        </p:txBody>
      </p:sp>
      <p:pic>
        <p:nvPicPr>
          <p:cNvPr id="236" name="Google Shape;236;p44" descr="Professional photo of Jenny Jacobs. She has shoulder length light brown hair, and is wearing a red shirt with a black jacket. 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6495" y="1396013"/>
            <a:ext cx="1705150" cy="240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4"/>
          <p:cNvSpPr txBox="1"/>
          <p:nvPr/>
        </p:nvSpPr>
        <p:spPr>
          <a:xfrm>
            <a:off x="3561650" y="1921950"/>
            <a:ext cx="3743100" cy="12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Jenny Jacobs</a:t>
            </a:r>
            <a:endParaRPr sz="24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jjacobs@cesa7.org</a:t>
            </a:r>
            <a:endParaRPr sz="18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Learning Objectives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9"/>
          <p:cNvSpPr>
            <a:spLocks noGrp="1"/>
          </p:cNvSpPr>
          <p:nvPr>
            <p:ph type="media" idx="2"/>
          </p:nvPr>
        </p:nvSpPr>
        <p:spPr>
          <a:xfrm>
            <a:off x="1494000" y="1330950"/>
            <a:ext cx="6156000" cy="248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800" b="0" dirty="0"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Attendees will identify which students are required to receive a SoP and determine when they will receive it.</a:t>
            </a:r>
            <a:endParaRPr sz="1800" b="0" dirty="0"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marL="34290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800" b="0" dirty="0"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Attendees will identify the required components of a Summary of Performance.</a:t>
            </a:r>
            <a:endParaRPr sz="1800" b="0" dirty="0"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marL="34290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800" b="0" dirty="0"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Attendees will compare the pros and cons of the documentation options for the SoP. </a:t>
            </a:r>
            <a:endParaRPr sz="1800" b="0" dirty="0"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>
            <a:spLocks noGrp="1"/>
          </p:cNvSpPr>
          <p:nvPr>
            <p:ph type="title" idx="4294967295"/>
          </p:nvPr>
        </p:nvSpPr>
        <p:spPr>
          <a:xfrm>
            <a:off x="0" y="99236"/>
            <a:ext cx="9144000" cy="8222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Summary of Performance is Required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0"/>
          <p:cNvSpPr>
            <a:spLocks noGrp="1"/>
          </p:cNvSpPr>
          <p:nvPr>
            <p:ph type="media" idx="2"/>
          </p:nvPr>
        </p:nvSpPr>
        <p:spPr>
          <a:xfrm>
            <a:off x="519150" y="1306500"/>
            <a:ext cx="8105700" cy="269843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 dirty="0">
                <a:latin typeface="Lato"/>
                <a:ea typeface="Lato"/>
                <a:cs typeface="Lato"/>
                <a:sym typeface="Lato"/>
              </a:rPr>
              <a:t>“A public agency must provide the child with a summary of the child's academic achievement and functional performance, which shall include recommendations on how to assist the child in meeting the child's post secondary goals.”</a:t>
            </a:r>
            <a:endParaRPr b="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" b="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 dirty="0">
                <a:latin typeface="Lato"/>
                <a:ea typeface="Lato"/>
                <a:cs typeface="Lato"/>
                <a:sym typeface="Lato"/>
              </a:rPr>
              <a:t>                    Federal Register Vol. 71 No. 156 300.305(e)(3)</a:t>
            </a:r>
            <a:endParaRPr b="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For Which Students?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1"/>
          <p:cNvSpPr>
            <a:spLocks noGrp="1"/>
          </p:cNvSpPr>
          <p:nvPr>
            <p:ph type="media" idx="2"/>
          </p:nvPr>
        </p:nvSpPr>
        <p:spPr>
          <a:xfrm>
            <a:off x="374525" y="1022750"/>
            <a:ext cx="4315500" cy="302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 dirty="0">
                <a:latin typeface="Lato"/>
                <a:ea typeface="Lato"/>
                <a:cs typeface="Lato"/>
                <a:sym typeface="Lato"/>
              </a:rPr>
              <a:t>Students with disabilities </a:t>
            </a:r>
            <a:endParaRPr b="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b="0" dirty="0">
                <a:latin typeface="Lato"/>
                <a:ea typeface="Lato"/>
                <a:cs typeface="Lato"/>
                <a:sym typeface="Lato"/>
              </a:rPr>
              <a:t>who exit with a regular diploma</a:t>
            </a:r>
            <a:endParaRPr b="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b="0" dirty="0">
                <a:latin typeface="Lato"/>
                <a:ea typeface="Lato"/>
                <a:cs typeface="Lato"/>
                <a:sym typeface="Lato"/>
              </a:rPr>
              <a:t>who reach the maximum age of eligibility</a:t>
            </a:r>
            <a:endParaRPr b="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b="0" dirty="0">
                <a:latin typeface="Lato"/>
                <a:ea typeface="Lato"/>
                <a:cs typeface="Lato"/>
                <a:sym typeface="Lato"/>
              </a:rPr>
              <a:t>who earn an HSED and receive a HS diploma</a:t>
            </a:r>
            <a:endParaRPr b="0" dirty="0"/>
          </a:p>
        </p:txBody>
      </p:sp>
      <p:pic>
        <p:nvPicPr>
          <p:cNvPr id="152" name="Google Shape;152;p31" descr="6 young adults in black graduation caps and gow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2300" y="1178975"/>
            <a:ext cx="2962176" cy="323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>
            <a:spLocks noGrp="1"/>
          </p:cNvSpPr>
          <p:nvPr>
            <p:ph type="title" idx="4294967295"/>
          </p:nvPr>
        </p:nvSpPr>
        <p:spPr>
          <a:xfrm>
            <a:off x="0" y="248092"/>
            <a:ext cx="9144000" cy="6742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Notice of Graduation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2"/>
          <p:cNvSpPr>
            <a:spLocks noGrp="1"/>
          </p:cNvSpPr>
          <p:nvPr>
            <p:ph type="media" idx="2"/>
          </p:nvPr>
        </p:nvSpPr>
        <p:spPr>
          <a:xfrm>
            <a:off x="612300" y="887746"/>
            <a:ext cx="7919400" cy="324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latin typeface="Lato"/>
                <a:ea typeface="Lato"/>
                <a:cs typeface="Lato"/>
                <a:sym typeface="Lato"/>
              </a:rPr>
              <a:t>DPI Form P-3 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SzPts val="1600"/>
              <a:buChar char="•"/>
            </a:pPr>
            <a:r>
              <a:rPr lang="en" sz="1600" b="0" dirty="0">
                <a:latin typeface="Lato"/>
                <a:ea typeface="Lato"/>
                <a:cs typeface="Lato"/>
                <a:sym typeface="Lato"/>
              </a:rPr>
              <a:t>is used to provide the parent and the student with notice of graduation with a regular high school diploma </a:t>
            </a:r>
            <a:r>
              <a:rPr lang="en" sz="1600" b="0" dirty="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and to provide the student a summary of academic achievement and functional performance</a:t>
            </a:r>
            <a:endParaRPr sz="1600" b="0" dirty="0">
              <a:solidFill>
                <a:srgbClr val="0000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latin typeface="Lato"/>
                <a:ea typeface="Lato"/>
                <a:cs typeface="Lato"/>
                <a:sym typeface="Lato"/>
              </a:rPr>
              <a:t>DPI Form P-4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439"/>
              </a:spcBef>
              <a:spcAft>
                <a:spcPts val="0"/>
              </a:spcAft>
              <a:buSzPts val="1600"/>
              <a:buChar char="•"/>
            </a:pPr>
            <a:r>
              <a:rPr lang="en" sz="1600" b="0" dirty="0">
                <a:latin typeface="Lato"/>
                <a:ea typeface="Lato"/>
                <a:cs typeface="Lato"/>
                <a:sym typeface="Lato"/>
              </a:rPr>
              <a:t>is used to provide the parent and the student with a notice of ending services because of age </a:t>
            </a:r>
            <a:r>
              <a:rPr lang="en" sz="1600" b="0" dirty="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and to provide the student a summary of academic achievement and functional performance.</a:t>
            </a:r>
            <a:r>
              <a:rPr lang="en" sz="1600" b="0" dirty="0">
                <a:latin typeface="Lato"/>
                <a:ea typeface="Lato"/>
                <a:cs typeface="Lato"/>
                <a:sym typeface="Lato"/>
              </a:rPr>
              <a:t>  </a:t>
            </a:r>
            <a:endParaRPr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3"/>
          <p:cNvSpPr txBox="1">
            <a:spLocks noGrp="1"/>
          </p:cNvSpPr>
          <p:nvPr>
            <p:ph type="title" idx="4294967295"/>
          </p:nvPr>
        </p:nvSpPr>
        <p:spPr>
          <a:xfrm>
            <a:off x="0" y="163032"/>
            <a:ext cx="9144000" cy="7593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DPI’s P-3 Form: Notice of Graduation</a:t>
            </a:r>
          </a:p>
        </p:txBody>
      </p:sp>
      <p:sp>
        <p:nvSpPr>
          <p:cNvPr id="166" name="Google Shape;166;p33"/>
          <p:cNvSpPr txBox="1"/>
          <p:nvPr/>
        </p:nvSpPr>
        <p:spPr>
          <a:xfrm>
            <a:off x="56700" y="2063850"/>
            <a:ext cx="3000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DPI’s P-4 is used for students aging out of the school system</a:t>
            </a:r>
            <a:endParaRPr/>
          </a:p>
        </p:txBody>
      </p:sp>
      <p:pic>
        <p:nvPicPr>
          <p:cNvPr id="164" name="Google Shape;164;p33" descr="Front page of DPI's P-4 p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1525" y="962013"/>
            <a:ext cx="2662550" cy="380039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5" name="Google Shape;165;p33" descr="2nd page of DPI's P-4 pag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9515" y="962025"/>
            <a:ext cx="2730910" cy="378852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Summary of Performance (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SoP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) </a:t>
            </a:r>
          </a:p>
        </p:txBody>
      </p:sp>
      <p:pic>
        <p:nvPicPr>
          <p:cNvPr id="172" name="Google Shape;172;p34" descr="First page of the best practices Summary of Performance page that lists student demographics and Part 1: Assessment Report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2700" y="1021875"/>
            <a:ext cx="5038600" cy="3660425"/>
          </a:xfrm>
          <a:prstGeom prst="rect">
            <a:avLst/>
          </a:prstGeom>
          <a:noFill/>
          <a:ln w="2857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>
            <a:spLocks noGrp="1"/>
          </p:cNvSpPr>
          <p:nvPr>
            <p:ph type="title" idx="4294967295"/>
          </p:nvPr>
        </p:nvSpPr>
        <p:spPr>
          <a:xfrm>
            <a:off x="0" y="177208"/>
            <a:ext cx="9144000" cy="7451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Summary of Academic Achievement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35"/>
          <p:cNvSpPr txBox="1"/>
          <p:nvPr/>
        </p:nvSpPr>
        <p:spPr>
          <a:xfrm>
            <a:off x="1441500" y="1019875"/>
            <a:ext cx="6261000" cy="3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Address academic areas: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Reading and Language Arts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Written language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Math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Include both grade level and description of skills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Does the student’s disability impact those academic areas? If so, how?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 accommodations, AT and supports were 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necessary for the student to achieve the skills </a:t>
            </a: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114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stated?</a:t>
            </a:r>
            <a:endParaRPr sz="2200"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922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ato Black"/>
                <a:ea typeface="Lato Black"/>
                <a:cs typeface="Lato Black"/>
                <a:sym typeface="Lato Black"/>
              </a:rPr>
              <a:t>Part 2 Summary of Academic Achievement </a:t>
            </a:r>
          </a:p>
        </p:txBody>
      </p:sp>
      <p:pic>
        <p:nvPicPr>
          <p:cNvPr id="185" name="Google Shape;185;p36" descr="Second page of of the best practice summary of performance page. Part 2 lists summary of academic achievement for English/Language Arts and Math. Includes a description of performance, statement of impact and accommodations, assistive technology and supports needed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7475" y="1077075"/>
            <a:ext cx="4709050" cy="3554349"/>
          </a:xfrm>
          <a:prstGeom prst="rect">
            <a:avLst/>
          </a:prstGeom>
          <a:noFill/>
          <a:ln w="2857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458</Words>
  <Application>Microsoft Office PowerPoint</Application>
  <PresentationFormat>On-screen Show (16:9)</PresentationFormat>
  <Paragraphs>63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Oxygen</vt:lpstr>
      <vt:lpstr>Calibri</vt:lpstr>
      <vt:lpstr>Lato</vt:lpstr>
      <vt:lpstr>Poiret One</vt:lpstr>
      <vt:lpstr>Bebas Neue</vt:lpstr>
      <vt:lpstr>Lato Black</vt:lpstr>
      <vt:lpstr>Arial</vt:lpstr>
      <vt:lpstr>Simple Light</vt:lpstr>
      <vt:lpstr>Office Theme</vt:lpstr>
      <vt:lpstr>Office Theme</vt:lpstr>
      <vt:lpstr>Wrapping Up with the  Summary of Performance  </vt:lpstr>
      <vt:lpstr>Learning Objectives</vt:lpstr>
      <vt:lpstr>Summary of Performance is Required</vt:lpstr>
      <vt:lpstr>For Which Students?</vt:lpstr>
      <vt:lpstr>Notice of Graduation</vt:lpstr>
      <vt:lpstr>DPI’s P-3 Form: Notice of Graduation</vt:lpstr>
      <vt:lpstr>Summary of Performance (SoP) </vt:lpstr>
      <vt:lpstr>Summary of Academic Achievement </vt:lpstr>
      <vt:lpstr>Part 2 Summary of Academic Achievement </vt:lpstr>
      <vt:lpstr>Part 3 Summary of Functional Performance </vt:lpstr>
      <vt:lpstr>Part 4 Recommendations </vt:lpstr>
      <vt:lpstr>Summary of Functional Performance</vt:lpstr>
      <vt:lpstr>Part 5 Student Input </vt:lpstr>
      <vt:lpstr>Forms - Pros and Cons of Use</vt:lpstr>
      <vt:lpstr>Resources</vt:lpstr>
      <vt:lpstr>Disability Documentation</vt:lpstr>
      <vt:lpstr>Contact Us: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Jenny Jacobs</dc:creator>
  <cp:lastModifiedBy>Jenny Jacobs</cp:lastModifiedBy>
  <cp:revision>1</cp:revision>
  <dcterms:modified xsi:type="dcterms:W3CDTF">2026-08-19T16:07:23Z</dcterms:modified>
</cp:coreProperties>
</file>