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embeddedFontLst>
    <p:embeddedFont>
      <p:font typeface="Bodoni" panose="020B0604020202020204" charset="0"/>
      <p:regular r:id="rId51"/>
      <p:bold r:id="rId52"/>
      <p:italic r:id="rId53"/>
      <p:boldItalic r:id="rId54"/>
    </p:embeddedFont>
    <p:embeddedFont>
      <p:font typeface="Lato" panose="020F0502020204030203"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52">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gyhn1KIZrMIB4Vg/OXd/WhaIFy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175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Welcome everyone to the meeting</a:t>
            </a:r>
            <a:endParaRPr/>
          </a:p>
        </p:txBody>
      </p:sp>
      <p:sp>
        <p:nvSpPr>
          <p:cNvPr id="102" name="Google Shape;10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Add your summary of today on this slide to reflect and determine next steps and to share at our next meeting</a:t>
            </a:r>
            <a:endParaRPr/>
          </a:p>
        </p:txBody>
      </p:sp>
      <p:sp>
        <p:nvSpPr>
          <p:cNvPr id="183" name="Google Shape;18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Today we will focus on reflect in the process of RESETing our CCoT Team. This begins with the foundational values as a CCoT.</a:t>
            </a:r>
            <a:endParaRPr/>
          </a:p>
        </p:txBody>
      </p:sp>
      <p:sp>
        <p:nvSpPr>
          <p:cNvPr id="192" name="Google Shape;19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objectives for today's meeting are: Read slide</a:t>
            </a:r>
            <a:endParaRPr/>
          </a:p>
        </p:txBody>
      </p:sp>
      <p:sp>
        <p:nvSpPr>
          <p:cNvPr id="201" name="Google Shape;20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What Is a Vision Statement?</a:t>
            </a:r>
            <a:endParaRPr/>
          </a:p>
          <a:p>
            <a:pPr marL="0" lvl="0" indent="0" algn="l" rtl="0">
              <a:spcBef>
                <a:spcPts val="0"/>
              </a:spcBef>
              <a:spcAft>
                <a:spcPts val="0"/>
              </a:spcAft>
              <a:buNone/>
            </a:pPr>
            <a:r>
              <a:rPr lang="en-US"/>
              <a:t>A </a:t>
            </a:r>
            <a:r>
              <a:rPr lang="en-US" b="1"/>
              <a:t>vision statement</a:t>
            </a:r>
            <a:r>
              <a:rPr lang="en-US"/>
              <a:t> describes our </a:t>
            </a:r>
            <a:r>
              <a:rPr lang="en-US" i="1"/>
              <a:t>long-term goal</a:t>
            </a:r>
            <a:r>
              <a:rPr lang="en-US"/>
              <a:t> and what success looks like for our team. It paints a compelling picture of where we're headed and what we hope to accomplish together. It should </a:t>
            </a:r>
            <a:r>
              <a:rPr lang="en-US" i="1"/>
              <a:t>inspire</a:t>
            </a:r>
            <a:r>
              <a:rPr lang="en-US"/>
              <a:t>, </a:t>
            </a:r>
            <a:r>
              <a:rPr lang="en-US" i="1"/>
              <a:t>align</a:t>
            </a:r>
            <a:r>
              <a:rPr lang="en-US"/>
              <a:t>, and </a:t>
            </a:r>
            <a:r>
              <a:rPr lang="en-US" i="1"/>
              <a:t>stretch</a:t>
            </a:r>
            <a:r>
              <a:rPr lang="en-US"/>
              <a:t> us.</a:t>
            </a:r>
            <a:endParaRPr/>
          </a:p>
          <a:p>
            <a:pPr marL="0" lvl="0" indent="0" algn="l" rtl="0">
              <a:spcBef>
                <a:spcPts val="0"/>
              </a:spcBef>
              <a:spcAft>
                <a:spcPts val="0"/>
              </a:spcAft>
              <a:buNone/>
            </a:pPr>
            <a:br>
              <a:rPr lang="en-US"/>
            </a:br>
            <a:r>
              <a:rPr lang="en-US" b="1"/>
              <a:t>Below are two options: </a:t>
            </a:r>
            <a:endParaRPr/>
          </a:p>
          <a:p>
            <a:pPr marL="0" lvl="0" indent="0" algn="l" rtl="0">
              <a:spcBef>
                <a:spcPts val="0"/>
              </a:spcBef>
              <a:spcAft>
                <a:spcPts val="0"/>
              </a:spcAft>
              <a:buNone/>
            </a:pPr>
            <a:endParaRPr b="1"/>
          </a:p>
          <a:p>
            <a:pPr marL="0" lvl="0" indent="0" algn="l" rtl="0">
              <a:spcBef>
                <a:spcPts val="0"/>
              </a:spcBef>
              <a:spcAft>
                <a:spcPts val="0"/>
              </a:spcAft>
              <a:buNone/>
            </a:pPr>
            <a:r>
              <a:rPr lang="en-US" b="1"/>
              <a:t>1. Creating a New Vision Statement</a:t>
            </a:r>
            <a:endParaRPr/>
          </a:p>
          <a:p>
            <a:pPr marL="0" lvl="0" indent="0" algn="l" rtl="0">
              <a:spcBef>
                <a:spcPts val="0"/>
              </a:spcBef>
              <a:spcAft>
                <a:spcPts val="0"/>
              </a:spcAft>
              <a:buNone/>
            </a:pPr>
            <a:r>
              <a:rPr lang="en-US" b="1"/>
              <a:t>2. Revisiting an Existing Vision Statement</a:t>
            </a:r>
            <a:endParaRPr b="1"/>
          </a:p>
          <a:p>
            <a:pPr marL="0" lvl="0" indent="0" algn="l" rtl="0">
              <a:spcBef>
                <a:spcPts val="0"/>
              </a:spcBef>
              <a:spcAft>
                <a:spcPts val="0"/>
              </a:spcAft>
              <a:buNone/>
            </a:pPr>
            <a:endParaRPr b="1"/>
          </a:p>
          <a:p>
            <a:pPr marL="0" lvl="0" indent="0" algn="l" rtl="0">
              <a:spcBef>
                <a:spcPts val="0"/>
              </a:spcBef>
              <a:spcAft>
                <a:spcPts val="0"/>
              </a:spcAft>
              <a:buNone/>
            </a:pPr>
            <a:r>
              <a:rPr lang="en-US"/>
              <a:t>🔮 VISION STATEMENT PROCESS</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a:t>✅ FOR TEAMS CREATING A </a:t>
            </a:r>
            <a:r>
              <a:rPr lang="en-US" b="1"/>
              <a:t>NEW Vision Statement</a:t>
            </a:r>
            <a:endParaRPr/>
          </a:p>
          <a:p>
            <a:pPr marL="0" lvl="0" indent="0" algn="l" rtl="0">
              <a:spcBef>
                <a:spcPts val="0"/>
              </a:spcBef>
              <a:spcAft>
                <a:spcPts val="0"/>
              </a:spcAft>
              <a:buNone/>
            </a:pPr>
            <a:r>
              <a:rPr lang="en-US" b="1"/>
              <a:t>1. Guided Visualization (5–7 min)</a:t>
            </a:r>
            <a:endParaRPr/>
          </a:p>
          <a:p>
            <a:pPr marL="0" lvl="0" indent="0" algn="l" rtl="0">
              <a:spcBef>
                <a:spcPts val="0"/>
              </a:spcBef>
              <a:spcAft>
                <a:spcPts val="0"/>
              </a:spcAft>
              <a:buNone/>
            </a:pPr>
            <a:r>
              <a:rPr lang="en-US"/>
              <a:t>Prompt: “It’s the year 2031. Your CCoT has made incredible progress…”</a:t>
            </a:r>
            <a:br>
              <a:rPr lang="en-US"/>
            </a:br>
            <a:r>
              <a:rPr lang="en-US"/>
              <a:t> Invite quiet reflection with these questions:</a:t>
            </a:r>
            <a:endParaRPr/>
          </a:p>
          <a:p>
            <a:pPr marL="171450" lvl="0" indent="-171450" algn="l" rtl="0">
              <a:spcBef>
                <a:spcPts val="0"/>
              </a:spcBef>
              <a:spcAft>
                <a:spcPts val="0"/>
              </a:spcAft>
              <a:buClr>
                <a:schemeClr val="dk1"/>
              </a:buClr>
              <a:buSzPts val="1200"/>
              <a:buFont typeface="Arial"/>
              <a:buChar char="•"/>
            </a:pPr>
            <a:r>
              <a:rPr lang="en-US"/>
              <a:t>What do you see happening in your community?</a:t>
            </a:r>
            <a:endParaRPr/>
          </a:p>
          <a:p>
            <a:pPr marL="171450" lvl="0" indent="-171450" algn="l" rtl="0">
              <a:spcBef>
                <a:spcPts val="0"/>
              </a:spcBef>
              <a:spcAft>
                <a:spcPts val="0"/>
              </a:spcAft>
              <a:buClr>
                <a:schemeClr val="dk1"/>
              </a:buClr>
              <a:buSzPts val="1200"/>
              <a:buFont typeface="Arial"/>
              <a:buChar char="•"/>
            </a:pPr>
            <a:r>
              <a:rPr lang="en-US"/>
              <a:t>What do you hear from students, families, and partners?</a:t>
            </a:r>
            <a:endParaRPr/>
          </a:p>
          <a:p>
            <a:pPr marL="171450" lvl="0" indent="-171450" algn="l" rtl="0">
              <a:spcBef>
                <a:spcPts val="0"/>
              </a:spcBef>
              <a:spcAft>
                <a:spcPts val="0"/>
              </a:spcAft>
              <a:buClr>
                <a:schemeClr val="dk1"/>
              </a:buClr>
              <a:buSzPts val="1200"/>
              <a:buFont typeface="Arial"/>
              <a:buChar char="•"/>
            </a:pPr>
            <a:r>
              <a:rPr lang="en-US"/>
              <a:t>What does success feel like?</a:t>
            </a:r>
            <a:endParaRPr/>
          </a:p>
          <a:p>
            <a:pPr marL="0" lvl="0" indent="0" algn="l" rtl="0">
              <a:spcBef>
                <a:spcPts val="0"/>
              </a:spcBef>
              <a:spcAft>
                <a:spcPts val="0"/>
              </a:spcAft>
              <a:buNone/>
            </a:pPr>
            <a:r>
              <a:rPr lang="en-US" b="1"/>
              <a:t>2. Small Group Vision Scenes (15–20 min)</a:t>
            </a:r>
            <a:br>
              <a:rPr lang="en-US" b="1"/>
            </a:br>
            <a:r>
              <a:rPr lang="en-US" b="1"/>
              <a:t> Each group answers:</a:t>
            </a:r>
            <a:endParaRPr b="1"/>
          </a:p>
          <a:p>
            <a:pPr marL="0" lvl="0" indent="0" algn="l" rtl="0">
              <a:spcBef>
                <a:spcPts val="0"/>
              </a:spcBef>
              <a:spcAft>
                <a:spcPts val="0"/>
              </a:spcAft>
              <a:buNone/>
            </a:pPr>
            <a:r>
              <a:rPr lang="en-US"/>
              <a:t>“If we achieved that outcome, success would look like…”</a:t>
            </a:r>
            <a:br>
              <a:rPr lang="en-US"/>
            </a:br>
            <a:r>
              <a:rPr lang="en-US"/>
              <a:t> “What would people be doing differently?”</a:t>
            </a:r>
            <a:br>
              <a:rPr lang="en-US"/>
            </a:br>
            <a:r>
              <a:rPr lang="en-US"/>
              <a:t> “What systems or habits would be in place?”</a:t>
            </a:r>
            <a:br>
              <a:rPr lang="en-US"/>
            </a:br>
            <a:r>
              <a:rPr lang="en-US"/>
              <a:t> “What mindsets would have shifted?”</a:t>
            </a:r>
            <a:br>
              <a:rPr lang="en-US"/>
            </a:br>
            <a:r>
              <a:rPr lang="en-US"/>
              <a:t> Output can be diagrams, phrases, or short descriptions.</a:t>
            </a:r>
            <a:endParaRPr/>
          </a:p>
          <a:p>
            <a:pPr marL="0" lvl="0" indent="0" algn="l" rtl="0">
              <a:spcBef>
                <a:spcPts val="0"/>
              </a:spcBef>
              <a:spcAft>
                <a:spcPts val="0"/>
              </a:spcAft>
              <a:buNone/>
            </a:pPr>
            <a:r>
              <a:rPr lang="en-US" b="1"/>
              <a:t>3. Whole Group Share-Out + Theme Capture (10–15 min)</a:t>
            </a:r>
            <a:br>
              <a:rPr lang="en-US" b="1"/>
            </a:br>
            <a:r>
              <a:rPr lang="en-US" b="1"/>
              <a:t> Facilitator charts key values, words, or recurring themes under a heading:</a:t>
            </a:r>
            <a:br>
              <a:rPr lang="en-US" b="1"/>
            </a:br>
            <a:r>
              <a:rPr lang="en-US" b="1"/>
              <a:t> “What Our Future Looks Like”</a:t>
            </a:r>
            <a:endParaRPr/>
          </a:p>
          <a:p>
            <a:pPr marL="0" lvl="0" indent="0" algn="l" rtl="0">
              <a:spcBef>
                <a:spcPts val="0"/>
              </a:spcBef>
              <a:spcAft>
                <a:spcPts val="0"/>
              </a:spcAft>
              <a:buNone/>
            </a:pPr>
            <a:r>
              <a:rPr lang="en-US" b="1"/>
              <a:t>4. Drafting the Vision (Optional – or schedule follow-up)</a:t>
            </a:r>
            <a:br>
              <a:rPr lang="en-US" b="1"/>
            </a:br>
            <a:r>
              <a:rPr lang="en-US" b="1"/>
              <a:t> Bridge Question:</a:t>
            </a:r>
            <a:endParaRPr/>
          </a:p>
          <a:p>
            <a:pPr marL="0" lvl="0" indent="0" algn="l" rtl="0">
              <a:spcBef>
                <a:spcPts val="0"/>
              </a:spcBef>
              <a:spcAft>
                <a:spcPts val="0"/>
              </a:spcAft>
              <a:buNone/>
            </a:pPr>
            <a:r>
              <a:rPr lang="en-US"/>
              <a:t>“If this is the future we envision, what words or phrases capture where we are headed as a team?”</a:t>
            </a:r>
            <a:endParaRPr/>
          </a:p>
          <a:p>
            <a:pPr marL="0" lvl="0" indent="0" algn="l" rtl="0">
              <a:spcBef>
                <a:spcPts val="0"/>
              </a:spcBef>
              <a:spcAft>
                <a:spcPts val="0"/>
              </a:spcAft>
              <a:buNone/>
            </a:pPr>
            <a:r>
              <a:rPr lang="en-US"/>
              <a:t>Draft collaboratively using:</a:t>
            </a:r>
            <a:endParaRPr/>
          </a:p>
          <a:p>
            <a:pPr marL="0" lvl="0" indent="0" algn="l" rtl="0">
              <a:spcBef>
                <a:spcPts val="0"/>
              </a:spcBef>
              <a:spcAft>
                <a:spcPts val="0"/>
              </a:spcAft>
              <a:buNone/>
            </a:pPr>
            <a:r>
              <a:rPr lang="en-US" b="1"/>
              <a:t>“Our vision is that…”</a:t>
            </a:r>
            <a:r>
              <a:rPr lang="en-US"/>
              <a:t> or </a:t>
            </a:r>
            <a:r>
              <a:rPr lang="en-US" b="1"/>
              <a:t>“We envision a future where…”</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a:t>🔁 FOR TEAMS WITH AN </a:t>
            </a:r>
            <a:r>
              <a:rPr lang="en-US" b="1"/>
              <a:t>EXISTING Vision Statement</a:t>
            </a:r>
            <a:endParaRPr/>
          </a:p>
          <a:p>
            <a:pPr marL="0" lvl="0" indent="0" algn="l" rtl="0">
              <a:spcBef>
                <a:spcPts val="0"/>
              </a:spcBef>
              <a:spcAft>
                <a:spcPts val="0"/>
              </a:spcAft>
              <a:buNone/>
            </a:pPr>
            <a:r>
              <a:rPr lang="en-US" b="1"/>
              <a:t>1. Read + React (5 min)</a:t>
            </a:r>
            <a:br>
              <a:rPr lang="en-US" b="1"/>
            </a:br>
            <a:r>
              <a:rPr lang="en-US" b="1"/>
              <a:t> Display and read the vision statement aloud.</a:t>
            </a:r>
            <a:br>
              <a:rPr lang="en-US" b="1"/>
            </a:br>
            <a:r>
              <a:rPr lang="en-US" b="1"/>
              <a:t> Ask:</a:t>
            </a:r>
            <a:endParaRPr b="1"/>
          </a:p>
          <a:p>
            <a:pPr marL="0" lvl="0" indent="0" algn="l" rtl="0">
              <a:spcBef>
                <a:spcPts val="0"/>
              </a:spcBef>
              <a:spcAft>
                <a:spcPts val="0"/>
              </a:spcAft>
              <a:buNone/>
            </a:pPr>
            <a:r>
              <a:rPr lang="en-US"/>
              <a:t>“What stands out to you?”</a:t>
            </a:r>
            <a:br>
              <a:rPr lang="en-US"/>
            </a:br>
            <a:r>
              <a:rPr lang="en-US"/>
              <a:t> “What emotions or images does it evoke?”</a:t>
            </a:r>
            <a:br>
              <a:rPr lang="en-US"/>
            </a:br>
            <a:r>
              <a:rPr lang="en-US"/>
              <a:t> Write down short reactions.</a:t>
            </a:r>
            <a:endParaRPr/>
          </a:p>
          <a:p>
            <a:pPr marL="0" lvl="0" indent="0" algn="l" rtl="0">
              <a:spcBef>
                <a:spcPts val="0"/>
              </a:spcBef>
              <a:spcAft>
                <a:spcPts val="0"/>
              </a:spcAft>
              <a:buNone/>
            </a:pPr>
            <a:r>
              <a:rPr lang="en-US" b="1"/>
              <a:t>2. Silent Vote: Alignment Check (5 min)</a:t>
            </a:r>
            <a:br>
              <a:rPr lang="en-US" b="1"/>
            </a:br>
            <a:r>
              <a:rPr lang="en-US" b="1"/>
              <a:t> Scale:</a:t>
            </a:r>
            <a:endParaRPr b="1"/>
          </a:p>
          <a:p>
            <a:pPr marL="171450" lvl="0" indent="-171450" algn="l" rtl="0">
              <a:spcBef>
                <a:spcPts val="0"/>
              </a:spcBef>
              <a:spcAft>
                <a:spcPts val="0"/>
              </a:spcAft>
              <a:buClr>
                <a:schemeClr val="dk1"/>
              </a:buClr>
              <a:buSzPts val="1200"/>
              <a:buFont typeface="Arial"/>
              <a:buChar char="•"/>
            </a:pPr>
            <a:r>
              <a:rPr lang="en-US"/>
              <a:t>0 = Doesn’t fit us anymore</a:t>
            </a:r>
            <a:endParaRPr/>
          </a:p>
          <a:p>
            <a:pPr marL="171450" lvl="0" indent="-171450" algn="l" rtl="0">
              <a:spcBef>
                <a:spcPts val="0"/>
              </a:spcBef>
              <a:spcAft>
                <a:spcPts val="0"/>
              </a:spcAft>
              <a:buClr>
                <a:schemeClr val="dk1"/>
              </a:buClr>
              <a:buSzPts val="1200"/>
              <a:buFont typeface="Arial"/>
              <a:buChar char="•"/>
            </a:pPr>
            <a:r>
              <a:rPr lang="en-US"/>
              <a:t>3 = Somewhat true, needs work</a:t>
            </a:r>
            <a:endParaRPr/>
          </a:p>
          <a:p>
            <a:pPr marL="171450" lvl="0" indent="-171450" algn="l" rtl="0">
              <a:spcBef>
                <a:spcPts val="0"/>
              </a:spcBef>
              <a:spcAft>
                <a:spcPts val="0"/>
              </a:spcAft>
              <a:buClr>
                <a:schemeClr val="dk1"/>
              </a:buClr>
              <a:buSzPts val="1200"/>
              <a:buFont typeface="Arial"/>
              <a:buChar char="•"/>
            </a:pPr>
            <a:r>
              <a:rPr lang="en-US"/>
              <a:t>5 = Still inspiring and accurate</a:t>
            </a:r>
            <a:endParaRPr/>
          </a:p>
          <a:p>
            <a:pPr marL="0" lvl="0" indent="0" algn="l" rtl="0">
              <a:spcBef>
                <a:spcPts val="0"/>
              </a:spcBef>
              <a:spcAft>
                <a:spcPts val="0"/>
              </a:spcAft>
              <a:buNone/>
            </a:pPr>
            <a:r>
              <a:rPr lang="en-US" b="1"/>
              <a:t>3. Guided Discussion (15–20 min)</a:t>
            </a:r>
            <a:br>
              <a:rPr lang="en-US" b="1"/>
            </a:br>
            <a:r>
              <a:rPr lang="en-US" b="1"/>
              <a:t> Reflect:</a:t>
            </a:r>
            <a:endParaRPr b="1"/>
          </a:p>
          <a:p>
            <a:pPr marL="171450" lvl="0" indent="-171450" algn="l" rtl="0">
              <a:spcBef>
                <a:spcPts val="0"/>
              </a:spcBef>
              <a:spcAft>
                <a:spcPts val="0"/>
              </a:spcAft>
              <a:buClr>
                <a:schemeClr val="dk1"/>
              </a:buClr>
              <a:buSzPts val="1200"/>
              <a:buFont typeface="Arial"/>
              <a:buChar char="•"/>
            </a:pPr>
            <a:r>
              <a:rPr lang="en-US"/>
              <a:t>What still feels powerful?</a:t>
            </a:r>
            <a:endParaRPr/>
          </a:p>
          <a:p>
            <a:pPr marL="171450" lvl="0" indent="-171450" algn="l" rtl="0">
              <a:spcBef>
                <a:spcPts val="0"/>
              </a:spcBef>
              <a:spcAft>
                <a:spcPts val="0"/>
              </a:spcAft>
              <a:buClr>
                <a:schemeClr val="dk1"/>
              </a:buClr>
              <a:buSzPts val="1200"/>
              <a:buFont typeface="Arial"/>
              <a:buChar char="•"/>
            </a:pPr>
            <a:r>
              <a:rPr lang="en-US"/>
              <a:t>What needs updating or clarification?</a:t>
            </a:r>
            <a:endParaRPr/>
          </a:p>
          <a:p>
            <a:pPr marL="171450" lvl="0" indent="-171450" algn="l" rtl="0">
              <a:spcBef>
                <a:spcPts val="0"/>
              </a:spcBef>
              <a:spcAft>
                <a:spcPts val="0"/>
              </a:spcAft>
              <a:buClr>
                <a:schemeClr val="dk1"/>
              </a:buClr>
              <a:buSzPts val="1200"/>
              <a:buFont typeface="Arial"/>
              <a:buChar char="•"/>
            </a:pPr>
            <a:r>
              <a:rPr lang="en-US"/>
              <a:t>Does this still stretch us toward a bold future?</a:t>
            </a:r>
            <a:endParaRPr/>
          </a:p>
          <a:p>
            <a:pPr marL="0" lvl="0" indent="0" algn="l" rtl="0">
              <a:spcBef>
                <a:spcPts val="0"/>
              </a:spcBef>
              <a:spcAft>
                <a:spcPts val="0"/>
              </a:spcAft>
              <a:buNone/>
            </a:pPr>
            <a:r>
              <a:rPr lang="en-US" b="1"/>
              <a:t>4. Decide: Reaffirm, Refresh, or Rewrite (5–10 min)</a:t>
            </a:r>
            <a:endParaRPr b="1"/>
          </a:p>
          <a:p>
            <a:pPr marL="0" lvl="0" indent="0" algn="l" rtl="0">
              <a:spcBef>
                <a:spcPts val="0"/>
              </a:spcBef>
              <a:spcAft>
                <a:spcPts val="0"/>
              </a:spcAft>
              <a:buNone/>
            </a:pPr>
            <a:r>
              <a:rPr lang="en-US"/>
              <a:t>✅ Keep as-is</a:t>
            </a:r>
            <a:br>
              <a:rPr lang="en-US"/>
            </a:br>
            <a:r>
              <a:rPr lang="en-US"/>
              <a:t> ✏️ Make small updates (assign editor)</a:t>
            </a:r>
            <a:br>
              <a:rPr lang="en-US"/>
            </a:br>
            <a:r>
              <a:rPr lang="en-US"/>
              <a:t> 🌀 Begin fresh (use "New Vision" steps above)</a:t>
            </a:r>
            <a:endParaRPr/>
          </a:p>
          <a:p>
            <a:pPr marL="0" lvl="0" indent="0" algn="l" rtl="0">
              <a:spcBef>
                <a:spcPts val="0"/>
              </a:spcBef>
              <a:spcAft>
                <a:spcPts val="0"/>
              </a:spcAft>
              <a:buNone/>
            </a:pPr>
            <a:endParaRPr b="1"/>
          </a:p>
          <a:p>
            <a:pPr marL="0" lvl="0" indent="0" algn="l" rtl="0">
              <a:spcBef>
                <a:spcPts val="0"/>
              </a:spcBef>
              <a:spcAft>
                <a:spcPts val="0"/>
              </a:spcAft>
              <a:buNone/>
            </a:pPr>
            <a:endParaRPr/>
          </a:p>
        </p:txBody>
      </p:sp>
      <p:sp>
        <p:nvSpPr>
          <p:cNvPr id="210" name="Google Shape;21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purpose statement provides clarity, direction, and inspiration for our team guiding us in our work moving forward. The purpose describes the deeper why behind our collaboration.</a:t>
            </a:r>
            <a:endParaRPr/>
          </a:p>
          <a:p>
            <a:pPr marL="0" lvl="0" indent="0" algn="l" rtl="0">
              <a:spcBef>
                <a:spcPts val="0"/>
              </a:spcBef>
              <a:spcAft>
                <a:spcPts val="0"/>
              </a:spcAft>
              <a:buNone/>
            </a:pPr>
            <a:r>
              <a:rPr lang="en-US"/>
              <a:t>Activity</a:t>
            </a:r>
            <a:endParaRPr/>
          </a:p>
          <a:p>
            <a:pPr marL="0" lvl="0" indent="0" algn="l" rtl="0">
              <a:spcBef>
                <a:spcPts val="0"/>
              </a:spcBef>
              <a:spcAft>
                <a:spcPts val="0"/>
              </a:spcAft>
              <a:buNone/>
            </a:pPr>
            <a:endParaRPr/>
          </a:p>
          <a:p>
            <a:pPr marL="0" lvl="0" indent="0" algn="l" rtl="0">
              <a:spcBef>
                <a:spcPts val="0"/>
              </a:spcBef>
              <a:spcAft>
                <a:spcPts val="0"/>
              </a:spcAft>
              <a:buNone/>
            </a:pPr>
            <a:r>
              <a:rPr lang="en-US" b="1"/>
              <a:t>Below are two options</a:t>
            </a:r>
            <a:endParaRPr/>
          </a:p>
          <a:p>
            <a:pPr marL="228600" lvl="0" indent="-228600" algn="l" rtl="0">
              <a:spcBef>
                <a:spcPts val="0"/>
              </a:spcBef>
              <a:spcAft>
                <a:spcPts val="0"/>
              </a:spcAft>
              <a:buClr>
                <a:schemeClr val="dk1"/>
              </a:buClr>
              <a:buSzPts val="1200"/>
              <a:buFont typeface="Calibri"/>
              <a:buAutoNum type="arabicPeriod"/>
            </a:pPr>
            <a:r>
              <a:rPr lang="en-US" b="1"/>
              <a:t>Creating a New Purpose Statement</a:t>
            </a:r>
            <a:endParaRPr/>
          </a:p>
          <a:p>
            <a:pPr marL="228600" lvl="0" indent="-228600" algn="l" rtl="0">
              <a:spcBef>
                <a:spcPts val="0"/>
              </a:spcBef>
              <a:spcAft>
                <a:spcPts val="0"/>
              </a:spcAft>
              <a:buClr>
                <a:schemeClr val="dk1"/>
              </a:buClr>
              <a:buSzPts val="1200"/>
              <a:buFont typeface="Calibri"/>
              <a:buAutoNum type="arabicPeriod"/>
            </a:pPr>
            <a:r>
              <a:rPr lang="en-US" b="1"/>
              <a:t>If a purpose already exists</a:t>
            </a:r>
            <a:endParaRPr/>
          </a:p>
          <a:p>
            <a:pPr marL="0" lvl="0" indent="0" algn="l" rtl="0">
              <a:spcBef>
                <a:spcPts val="0"/>
              </a:spcBef>
              <a:spcAft>
                <a:spcPts val="0"/>
              </a:spcAft>
              <a:buNone/>
            </a:pPr>
            <a:endParaRPr/>
          </a:p>
          <a:p>
            <a:pPr marL="0" lvl="0" indent="0" algn="l" rtl="0">
              <a:spcBef>
                <a:spcPts val="0"/>
              </a:spcBef>
              <a:spcAft>
                <a:spcPts val="0"/>
              </a:spcAft>
              <a:buNone/>
            </a:pPr>
            <a:r>
              <a:rPr lang="en-US" b="1"/>
              <a:t>Creating a New Purpose Statement: Preparation:</a:t>
            </a:r>
            <a:endParaRPr/>
          </a:p>
          <a:p>
            <a:pPr marL="171450" lvl="0" indent="-171450" algn="l" rtl="0">
              <a:spcBef>
                <a:spcPts val="0"/>
              </a:spcBef>
              <a:spcAft>
                <a:spcPts val="0"/>
              </a:spcAft>
              <a:buClr>
                <a:schemeClr val="dk1"/>
              </a:buClr>
              <a:buSzPts val="1200"/>
              <a:buFont typeface="Calibri"/>
              <a:buAutoNum type="arabicPeriod"/>
            </a:pPr>
            <a:r>
              <a:rPr lang="en-US"/>
              <a:t>Post four large chart papers around the room, each with one of the following questions written at the top (also included on the slide):</a:t>
            </a:r>
            <a:endParaRPr/>
          </a:p>
          <a:p>
            <a:pPr marL="628650" lvl="1" indent="-171450" algn="l" rtl="0">
              <a:spcBef>
                <a:spcPts val="0"/>
              </a:spcBef>
              <a:spcAft>
                <a:spcPts val="0"/>
              </a:spcAft>
              <a:buClr>
                <a:schemeClr val="dk1"/>
              </a:buClr>
              <a:buSzPts val="1200"/>
              <a:buFont typeface="Arial"/>
              <a:buChar char="•"/>
            </a:pPr>
            <a:r>
              <a:rPr lang="en-US" i="1"/>
              <a:t>Our team exists for/to...</a:t>
            </a:r>
            <a:endParaRPr/>
          </a:p>
          <a:p>
            <a:pPr marL="628650" lvl="1" indent="-171450" algn="l" rtl="0">
              <a:spcBef>
                <a:spcPts val="0"/>
              </a:spcBef>
              <a:spcAft>
                <a:spcPts val="0"/>
              </a:spcAft>
              <a:buClr>
                <a:schemeClr val="dk1"/>
              </a:buClr>
              <a:buSzPts val="1200"/>
              <a:buFont typeface="Arial"/>
              <a:buChar char="•"/>
            </a:pPr>
            <a:r>
              <a:rPr lang="en-US" i="1"/>
              <a:t>If our team were to achieve one impactful result this year, it would be...</a:t>
            </a:r>
            <a:endParaRPr/>
          </a:p>
          <a:p>
            <a:pPr marL="628650" lvl="1" indent="-171450" algn="l" rtl="0">
              <a:spcBef>
                <a:spcPts val="0"/>
              </a:spcBef>
              <a:spcAft>
                <a:spcPts val="0"/>
              </a:spcAft>
              <a:buClr>
                <a:schemeClr val="dk1"/>
              </a:buClr>
              <a:buSzPts val="1200"/>
              <a:buFont typeface="Arial"/>
              <a:buChar char="•"/>
            </a:pPr>
            <a:r>
              <a:rPr lang="en-US" i="1"/>
              <a:t>Our purpose motivates me to keep showing up because/to...</a:t>
            </a:r>
            <a:endParaRPr/>
          </a:p>
          <a:p>
            <a:pPr marL="628650" lvl="1" indent="-171450" algn="l" rtl="0">
              <a:spcBef>
                <a:spcPts val="0"/>
              </a:spcBef>
              <a:spcAft>
                <a:spcPts val="0"/>
              </a:spcAft>
              <a:buClr>
                <a:schemeClr val="dk1"/>
              </a:buClr>
              <a:buSzPts val="1200"/>
              <a:buFont typeface="Arial"/>
              <a:buChar char="•"/>
            </a:pPr>
            <a:r>
              <a:rPr lang="en-US" i="1"/>
              <a:t>We know we're making a difference when...</a:t>
            </a:r>
            <a:endParaRPr/>
          </a:p>
          <a:p>
            <a:pPr marL="171450" lvl="0" indent="-171450" algn="l" rtl="0">
              <a:spcBef>
                <a:spcPts val="0"/>
              </a:spcBef>
              <a:spcAft>
                <a:spcPts val="0"/>
              </a:spcAft>
              <a:buClr>
                <a:schemeClr val="dk1"/>
              </a:buClr>
              <a:buSzPts val="1200"/>
              <a:buFont typeface="Calibri"/>
              <a:buAutoNum type="arabicPeriod"/>
            </a:pPr>
            <a:r>
              <a:rPr lang="en-US"/>
              <a:t>Provide each participant with a set of sticky notes and a marker.</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b="1"/>
              <a:t>Activity Steps:</a:t>
            </a:r>
            <a:endParaRPr/>
          </a:p>
          <a:p>
            <a:pPr marL="0" lvl="0" indent="0" algn="l" rtl="0">
              <a:spcBef>
                <a:spcPts val="0"/>
              </a:spcBef>
              <a:spcAft>
                <a:spcPts val="0"/>
              </a:spcAft>
              <a:buNone/>
            </a:pPr>
            <a:r>
              <a:rPr lang="en-US" b="1"/>
              <a:t>1. Individual Reflection (Sticky Note Brainstorm)</a:t>
            </a:r>
            <a:endParaRPr/>
          </a:p>
          <a:p>
            <a:pPr marL="171450" lvl="0" indent="-171450" algn="l" rtl="0">
              <a:spcBef>
                <a:spcPts val="0"/>
              </a:spcBef>
              <a:spcAft>
                <a:spcPts val="0"/>
              </a:spcAft>
              <a:buClr>
                <a:schemeClr val="dk1"/>
              </a:buClr>
              <a:buSzPts val="1200"/>
              <a:buFont typeface="Calibri"/>
              <a:buAutoNum type="arabicPeriod"/>
            </a:pPr>
            <a:r>
              <a:rPr lang="en-US"/>
              <a:t>Display the slide with the four purpose questions.</a:t>
            </a:r>
            <a:endParaRPr/>
          </a:p>
          <a:p>
            <a:pPr marL="171450" lvl="0" indent="-171450" algn="l" rtl="0">
              <a:spcBef>
                <a:spcPts val="0"/>
              </a:spcBef>
              <a:spcAft>
                <a:spcPts val="0"/>
              </a:spcAft>
              <a:buClr>
                <a:schemeClr val="dk1"/>
              </a:buClr>
              <a:buSzPts val="1200"/>
              <a:buFont typeface="Calibri"/>
              <a:buAutoNum type="arabicPeriod"/>
            </a:pPr>
            <a:r>
              <a:rPr lang="en-US"/>
              <a:t>Read each question aloud and ask participants to reflect individually.</a:t>
            </a:r>
            <a:endParaRPr/>
          </a:p>
          <a:p>
            <a:pPr marL="171450" lvl="0" indent="-171450" algn="l" rtl="0">
              <a:spcBef>
                <a:spcPts val="0"/>
              </a:spcBef>
              <a:spcAft>
                <a:spcPts val="0"/>
              </a:spcAft>
              <a:buClr>
                <a:schemeClr val="dk1"/>
              </a:buClr>
              <a:buSzPts val="1200"/>
              <a:buFont typeface="Calibri"/>
              <a:buAutoNum type="arabicPeriod"/>
            </a:pPr>
            <a:r>
              <a:rPr lang="en-US"/>
              <a:t>Have them write their responses—one idea per sticky note.</a:t>
            </a:r>
            <a:endParaRPr/>
          </a:p>
          <a:p>
            <a:pPr marL="0" lvl="0" indent="0" algn="l" rtl="0">
              <a:spcBef>
                <a:spcPts val="0"/>
              </a:spcBef>
              <a:spcAft>
                <a:spcPts val="0"/>
              </a:spcAft>
              <a:buNone/>
            </a:pPr>
            <a:r>
              <a:rPr lang="en-US" b="1"/>
              <a:t>2. Gallery Walk</a:t>
            </a:r>
            <a:endParaRPr/>
          </a:p>
          <a:p>
            <a:pPr marL="171450" lvl="0" indent="-171450" algn="l" rtl="0">
              <a:spcBef>
                <a:spcPts val="0"/>
              </a:spcBef>
              <a:spcAft>
                <a:spcPts val="0"/>
              </a:spcAft>
              <a:buClr>
                <a:schemeClr val="dk1"/>
              </a:buClr>
              <a:buSzPts val="1200"/>
              <a:buFont typeface="Calibri"/>
              <a:buAutoNum type="arabicPeriod"/>
            </a:pPr>
            <a:r>
              <a:rPr lang="en-US"/>
              <a:t>Invite team members to walk around the room and place their sticky notes on the corresponding chart paper.</a:t>
            </a:r>
            <a:endParaRPr/>
          </a:p>
          <a:p>
            <a:pPr marL="171450" lvl="0" indent="-171450" algn="l" rtl="0">
              <a:spcBef>
                <a:spcPts val="0"/>
              </a:spcBef>
              <a:spcAft>
                <a:spcPts val="0"/>
              </a:spcAft>
              <a:buClr>
                <a:schemeClr val="dk1"/>
              </a:buClr>
              <a:buSzPts val="1200"/>
              <a:buFont typeface="Calibri"/>
              <a:buAutoNum type="arabicPeriod"/>
            </a:pPr>
            <a:r>
              <a:rPr lang="en-US"/>
              <a:t>Encourage them to read others’ responses as they go.</a:t>
            </a:r>
            <a:endParaRPr/>
          </a:p>
          <a:p>
            <a:pPr marL="171450" lvl="0" indent="-171450" algn="l" rtl="0">
              <a:spcBef>
                <a:spcPts val="0"/>
              </a:spcBef>
              <a:spcAft>
                <a:spcPts val="0"/>
              </a:spcAft>
              <a:buClr>
                <a:schemeClr val="dk1"/>
              </a:buClr>
              <a:buSzPts val="1200"/>
              <a:buFont typeface="Calibri"/>
              <a:buAutoNum type="arabicPeriod"/>
            </a:pPr>
            <a:r>
              <a:rPr lang="en-US"/>
              <a:t>Facilitator reads the slide questions again aloud for grounding.</a:t>
            </a:r>
            <a:endParaRPr/>
          </a:p>
          <a:p>
            <a:pPr marL="0" lvl="0" indent="0" algn="l" rtl="0">
              <a:spcBef>
                <a:spcPts val="0"/>
              </a:spcBef>
              <a:spcAft>
                <a:spcPts val="0"/>
              </a:spcAft>
              <a:buNone/>
            </a:pPr>
            <a:r>
              <a:rPr lang="en-US" b="1"/>
              <a:t>3. Star What Resonates</a:t>
            </a:r>
            <a:endParaRPr/>
          </a:p>
          <a:p>
            <a:pPr marL="171450" lvl="0" indent="-171450" algn="l" rtl="0">
              <a:spcBef>
                <a:spcPts val="0"/>
              </a:spcBef>
              <a:spcAft>
                <a:spcPts val="0"/>
              </a:spcAft>
              <a:buClr>
                <a:schemeClr val="dk1"/>
              </a:buClr>
              <a:buSzPts val="1200"/>
              <a:buFont typeface="Calibri"/>
              <a:buAutoNum type="arabicPeriod"/>
            </a:pPr>
            <a:r>
              <a:rPr lang="en-US"/>
              <a:t>Once everyone has posted their responses, ask participants to revisit each chart.</a:t>
            </a:r>
            <a:endParaRPr/>
          </a:p>
          <a:p>
            <a:pPr marL="171450" lvl="0" indent="-171450" algn="l" rtl="0">
              <a:spcBef>
                <a:spcPts val="0"/>
              </a:spcBef>
              <a:spcAft>
                <a:spcPts val="0"/>
              </a:spcAft>
              <a:buClr>
                <a:schemeClr val="dk1"/>
              </a:buClr>
              <a:buSzPts val="1200"/>
              <a:buFont typeface="Calibri"/>
              <a:buAutoNum type="arabicPeriod"/>
            </a:pPr>
            <a:r>
              <a:rPr lang="en-US"/>
              <a:t>Using a marker or star sticker, place a star next to any idea(s) that strongly resonate with them.</a:t>
            </a:r>
            <a:endParaRPr/>
          </a:p>
          <a:p>
            <a:pPr marL="0" lvl="0" indent="0" algn="l" rtl="0">
              <a:spcBef>
                <a:spcPts val="0"/>
              </a:spcBef>
              <a:spcAft>
                <a:spcPts val="0"/>
              </a:spcAft>
              <a:buNone/>
            </a:pPr>
            <a:r>
              <a:rPr lang="en-US" b="1"/>
              <a:t>4. Small Group Theme Analysis</a:t>
            </a:r>
            <a:endParaRPr/>
          </a:p>
          <a:p>
            <a:pPr marL="171450" lvl="0" indent="-171450" algn="l" rtl="0">
              <a:spcBef>
                <a:spcPts val="0"/>
              </a:spcBef>
              <a:spcAft>
                <a:spcPts val="0"/>
              </a:spcAft>
              <a:buClr>
                <a:schemeClr val="dk1"/>
              </a:buClr>
              <a:buSzPts val="1200"/>
              <a:buFont typeface="Calibri"/>
              <a:buAutoNum type="arabicPeriod"/>
            </a:pPr>
            <a:r>
              <a:rPr lang="en-US"/>
              <a:t>Divide the team into 2–4 small groups.</a:t>
            </a:r>
            <a:endParaRPr/>
          </a:p>
          <a:p>
            <a:pPr marL="171450" lvl="0" indent="-171450" algn="l" rtl="0">
              <a:spcBef>
                <a:spcPts val="0"/>
              </a:spcBef>
              <a:spcAft>
                <a:spcPts val="0"/>
              </a:spcAft>
              <a:buClr>
                <a:schemeClr val="dk1"/>
              </a:buClr>
              <a:buSzPts val="1200"/>
              <a:buFont typeface="Calibri"/>
              <a:buAutoNum type="arabicPeriod"/>
            </a:pPr>
            <a:r>
              <a:rPr lang="en-US"/>
              <a:t>Assign each group one of the four chart paper questions.</a:t>
            </a:r>
            <a:endParaRPr/>
          </a:p>
          <a:p>
            <a:pPr marL="171450" lvl="0" indent="-171450" algn="l" rtl="0">
              <a:spcBef>
                <a:spcPts val="0"/>
              </a:spcBef>
              <a:spcAft>
                <a:spcPts val="0"/>
              </a:spcAft>
              <a:buClr>
                <a:schemeClr val="dk1"/>
              </a:buClr>
              <a:buSzPts val="1200"/>
              <a:buFont typeface="Calibri"/>
              <a:buAutoNum type="arabicPeriod"/>
            </a:pPr>
            <a:r>
              <a:rPr lang="en-US"/>
              <a:t>Ask groups to:</a:t>
            </a:r>
            <a:endParaRPr/>
          </a:p>
          <a:p>
            <a:pPr marL="628650" lvl="1" indent="-171450" algn="l" rtl="0">
              <a:spcBef>
                <a:spcPts val="0"/>
              </a:spcBef>
              <a:spcAft>
                <a:spcPts val="0"/>
              </a:spcAft>
              <a:buClr>
                <a:schemeClr val="dk1"/>
              </a:buClr>
              <a:buSzPts val="1200"/>
              <a:buFont typeface="Arial"/>
              <a:buChar char="•"/>
            </a:pPr>
            <a:r>
              <a:rPr lang="en-US"/>
              <a:t>Identify common themes, repeated words or ideas.</a:t>
            </a:r>
            <a:endParaRPr/>
          </a:p>
          <a:p>
            <a:pPr marL="628650" lvl="1" indent="-171450" algn="l" rtl="0">
              <a:spcBef>
                <a:spcPts val="0"/>
              </a:spcBef>
              <a:spcAft>
                <a:spcPts val="0"/>
              </a:spcAft>
              <a:buClr>
                <a:schemeClr val="dk1"/>
              </a:buClr>
              <a:buSzPts val="1200"/>
              <a:buFont typeface="Arial"/>
              <a:buChar char="•"/>
            </a:pPr>
            <a:r>
              <a:rPr lang="en-US"/>
              <a:t>Highlight or discuss items with the most stars.</a:t>
            </a:r>
            <a:endParaRPr/>
          </a:p>
          <a:p>
            <a:pPr marL="628650" lvl="1" indent="-171450" algn="l" rtl="0">
              <a:spcBef>
                <a:spcPts val="0"/>
              </a:spcBef>
              <a:spcAft>
                <a:spcPts val="0"/>
              </a:spcAft>
              <a:buClr>
                <a:schemeClr val="dk1"/>
              </a:buClr>
              <a:buSzPts val="1200"/>
              <a:buFont typeface="Arial"/>
              <a:buChar char="•"/>
            </a:pPr>
            <a:r>
              <a:rPr lang="en-US"/>
              <a:t>Draft a potential purpose or “essential intent” statement based on the patterns they observe.</a:t>
            </a:r>
            <a:endParaRPr/>
          </a:p>
          <a:p>
            <a:pPr marL="457200" lvl="1" indent="0" algn="l" rtl="0">
              <a:spcBef>
                <a:spcPts val="0"/>
              </a:spcBef>
              <a:spcAft>
                <a:spcPts val="0"/>
              </a:spcAft>
              <a:buNone/>
            </a:pPr>
            <a:r>
              <a:rPr lang="en-US" b="1"/>
              <a:t>5. Whole Group Discussion</a:t>
            </a:r>
            <a:endParaRPr/>
          </a:p>
          <a:p>
            <a:pPr marL="171450" lvl="0" indent="-171450" algn="l" rtl="0">
              <a:spcBef>
                <a:spcPts val="0"/>
              </a:spcBef>
              <a:spcAft>
                <a:spcPts val="0"/>
              </a:spcAft>
              <a:buClr>
                <a:schemeClr val="dk1"/>
              </a:buClr>
              <a:buSzPts val="1200"/>
              <a:buFont typeface="Calibri"/>
              <a:buAutoNum type="arabicPeriod"/>
            </a:pPr>
            <a:r>
              <a:rPr lang="en-US"/>
              <a:t>Bring everyone back together.</a:t>
            </a:r>
            <a:endParaRPr/>
          </a:p>
          <a:p>
            <a:pPr marL="171450" lvl="0" indent="-171450" algn="l" rtl="0">
              <a:spcBef>
                <a:spcPts val="0"/>
              </a:spcBef>
              <a:spcAft>
                <a:spcPts val="0"/>
              </a:spcAft>
              <a:buClr>
                <a:schemeClr val="dk1"/>
              </a:buClr>
              <a:buSzPts val="1200"/>
              <a:buFont typeface="Calibri"/>
              <a:buAutoNum type="arabicPeriod"/>
            </a:pPr>
            <a:r>
              <a:rPr lang="en-US"/>
              <a:t>Each group shares their drafted statement.</a:t>
            </a:r>
            <a:endParaRPr/>
          </a:p>
          <a:p>
            <a:pPr marL="171450" lvl="0" indent="-171450" algn="l" rtl="0">
              <a:spcBef>
                <a:spcPts val="0"/>
              </a:spcBef>
              <a:spcAft>
                <a:spcPts val="0"/>
              </a:spcAft>
              <a:buClr>
                <a:schemeClr val="dk1"/>
              </a:buClr>
              <a:buSzPts val="1200"/>
              <a:buFont typeface="Calibri"/>
              <a:buAutoNum type="arabicPeriod"/>
            </a:pPr>
            <a:r>
              <a:rPr lang="en-US"/>
              <a:t>As a team, collaborate to refine and synthesize ideas into one collective </a:t>
            </a:r>
            <a:r>
              <a:rPr lang="en-US" b="1"/>
              <a:t>purpose or intent statement</a:t>
            </a:r>
            <a:r>
              <a:rPr lang="en-US"/>
              <a:t> that complements the broader mission and vision.</a:t>
            </a:r>
            <a:endParaRPr/>
          </a:p>
          <a:p>
            <a:pPr marL="0" lvl="0" indent="0" algn="l" rtl="0">
              <a:spcBef>
                <a:spcPts val="0"/>
              </a:spcBef>
              <a:spcAft>
                <a:spcPts val="0"/>
              </a:spcAft>
              <a:buNone/>
            </a:pPr>
            <a:r>
              <a:rPr lang="en-US" b="1"/>
              <a:t>6. Share and Affirm</a:t>
            </a:r>
            <a:endParaRPr/>
          </a:p>
          <a:p>
            <a:pPr marL="171450" lvl="0" indent="-171450" algn="l" rtl="0">
              <a:spcBef>
                <a:spcPts val="0"/>
              </a:spcBef>
              <a:spcAft>
                <a:spcPts val="0"/>
              </a:spcAft>
              <a:buClr>
                <a:schemeClr val="dk1"/>
              </a:buClr>
              <a:buSzPts val="1200"/>
              <a:buFont typeface="Calibri"/>
              <a:buAutoNum type="arabicPeriod"/>
            </a:pPr>
            <a:r>
              <a:rPr lang="en-US"/>
              <a:t>Share the final draft of the purpose/intent statement with the full group.</a:t>
            </a:r>
            <a:endParaRPr/>
          </a:p>
          <a:p>
            <a:pPr marL="171450" lvl="0" indent="-171450" algn="l" rtl="0">
              <a:spcBef>
                <a:spcPts val="0"/>
              </a:spcBef>
              <a:spcAft>
                <a:spcPts val="0"/>
              </a:spcAft>
              <a:buClr>
                <a:schemeClr val="dk1"/>
              </a:buClr>
              <a:buSzPts val="1200"/>
              <a:buFont typeface="Calibri"/>
              <a:buAutoNum type="arabicPeriod"/>
            </a:pPr>
            <a:r>
              <a:rPr lang="en-US"/>
              <a:t>This can happen immediately or be finalized at a follow-up meeting if more time is needed for review or feedback.</a:t>
            </a:r>
            <a:endParaRPr/>
          </a:p>
          <a:p>
            <a:pPr marL="0" lvl="0" indent="0" algn="l" rtl="0">
              <a:spcBef>
                <a:spcPts val="0"/>
              </a:spcBef>
              <a:spcAft>
                <a:spcPts val="0"/>
              </a:spcAft>
              <a:buNone/>
            </a:pPr>
            <a:r>
              <a:rPr lang="en-US" b="1"/>
              <a:t>7. Individual Commitment</a:t>
            </a:r>
            <a:endParaRPr/>
          </a:p>
          <a:p>
            <a:pPr marL="171450" lvl="0" indent="-171450" algn="l" rtl="0">
              <a:spcBef>
                <a:spcPts val="0"/>
              </a:spcBef>
              <a:spcAft>
                <a:spcPts val="0"/>
              </a:spcAft>
              <a:buClr>
                <a:schemeClr val="dk1"/>
              </a:buClr>
              <a:buSzPts val="1200"/>
              <a:buFont typeface="Calibri"/>
              <a:buAutoNum type="arabicPeriod"/>
            </a:pPr>
            <a:r>
              <a:rPr lang="en-US"/>
              <a:t>Ask each participant to reflect and share:</a:t>
            </a:r>
            <a:br>
              <a:rPr lang="en-US"/>
            </a:br>
            <a:r>
              <a:rPr lang="en-US"/>
              <a:t> </a:t>
            </a:r>
            <a:r>
              <a:rPr lang="en-US" i="1"/>
              <a:t>“What is one way I can personally contribute to our newly defined purpose?”</a:t>
            </a:r>
            <a:endParaRPr/>
          </a:p>
          <a:p>
            <a:pPr marL="0" lvl="0" indent="0" algn="l" rtl="0">
              <a:spcBef>
                <a:spcPts val="0"/>
              </a:spcBef>
              <a:spcAft>
                <a:spcPts val="0"/>
              </a:spcAft>
              <a:buNone/>
            </a:pPr>
            <a:br>
              <a:rPr lang="en-US"/>
            </a:br>
            <a:r>
              <a:rPr lang="en-US" b="1"/>
              <a:t>If a Purpose Statement Already Exists:</a:t>
            </a:r>
            <a:endParaRPr/>
          </a:p>
          <a:p>
            <a:pPr marL="171450" lvl="0" indent="-171450" algn="l" rtl="0">
              <a:spcBef>
                <a:spcPts val="0"/>
              </a:spcBef>
              <a:spcAft>
                <a:spcPts val="0"/>
              </a:spcAft>
              <a:buClr>
                <a:schemeClr val="dk1"/>
              </a:buClr>
              <a:buSzPts val="1200"/>
              <a:buFont typeface="Calibri"/>
              <a:buAutoNum type="arabicPeriod"/>
            </a:pPr>
            <a:r>
              <a:rPr lang="en-US"/>
              <a:t>Review the current purpose statement as a group.</a:t>
            </a:r>
            <a:endParaRPr/>
          </a:p>
          <a:p>
            <a:pPr marL="171450" lvl="0" indent="-171450" algn="l" rtl="0">
              <a:spcBef>
                <a:spcPts val="0"/>
              </a:spcBef>
              <a:spcAft>
                <a:spcPts val="0"/>
              </a:spcAft>
              <a:buClr>
                <a:schemeClr val="dk1"/>
              </a:buClr>
              <a:buSzPts val="1200"/>
              <a:buFont typeface="Calibri"/>
              <a:buAutoNum type="arabicPeriod"/>
            </a:pPr>
            <a:r>
              <a:rPr lang="en-US"/>
              <a:t>Decide together whether to:</a:t>
            </a:r>
            <a:endParaRPr/>
          </a:p>
          <a:p>
            <a:pPr marL="628650" lvl="1" indent="-171450" algn="l" rtl="0">
              <a:spcBef>
                <a:spcPts val="0"/>
              </a:spcBef>
              <a:spcAft>
                <a:spcPts val="0"/>
              </a:spcAft>
              <a:buClr>
                <a:schemeClr val="dk1"/>
              </a:buClr>
              <a:buSzPts val="1200"/>
              <a:buFont typeface="Arial"/>
              <a:buChar char="•"/>
            </a:pPr>
            <a:r>
              <a:rPr lang="en-US"/>
              <a:t>Keep it as is,</a:t>
            </a:r>
            <a:endParaRPr/>
          </a:p>
          <a:p>
            <a:pPr marL="628650" lvl="1" indent="-171450" algn="l" rtl="0">
              <a:spcBef>
                <a:spcPts val="0"/>
              </a:spcBef>
              <a:spcAft>
                <a:spcPts val="0"/>
              </a:spcAft>
              <a:buClr>
                <a:schemeClr val="dk1"/>
              </a:buClr>
              <a:buSzPts val="1200"/>
              <a:buFont typeface="Arial"/>
              <a:buChar char="•"/>
            </a:pPr>
            <a:r>
              <a:rPr lang="en-US"/>
              <a:t>Tweak or enhance it,</a:t>
            </a:r>
            <a:endParaRPr/>
          </a:p>
          <a:p>
            <a:pPr marL="628650" lvl="1" indent="-171450" algn="l" rtl="0">
              <a:spcBef>
                <a:spcPts val="0"/>
              </a:spcBef>
              <a:spcAft>
                <a:spcPts val="0"/>
              </a:spcAft>
              <a:buClr>
                <a:schemeClr val="dk1"/>
              </a:buClr>
              <a:buSzPts val="1200"/>
              <a:buFont typeface="Arial"/>
              <a:buChar char="•"/>
            </a:pPr>
            <a:r>
              <a:rPr lang="en-US"/>
              <a:t>Or engage in the full activity above to create a new statement.</a:t>
            </a: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20" name="Google Shape;22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a mission statement is to clarify our purpose, guide decision making, set us in a direction for our work, align our work, to guide our growth in transition planning for the county.  Simply stated it is WHAT the team DOES, FOR WHOM and HOW. Review the team's current mission statement.  Read the slide… Ask the prompting questions. Consider breaking team into small groups to discuss the questions and report out to the larger group.</a:t>
            </a:r>
            <a:endParaRPr/>
          </a:p>
          <a:p>
            <a:pPr marL="0" lvl="0" indent="0" algn="l" rtl="0">
              <a:spcBef>
                <a:spcPts val="0"/>
              </a:spcBef>
              <a:spcAft>
                <a:spcPts val="0"/>
              </a:spcAft>
              <a:buNone/>
            </a:pPr>
            <a:endParaRPr/>
          </a:p>
          <a:p>
            <a:pPr marL="0" lvl="0" indent="0" algn="l" rtl="0">
              <a:spcBef>
                <a:spcPts val="0"/>
              </a:spcBef>
              <a:spcAft>
                <a:spcPts val="0"/>
              </a:spcAft>
              <a:buNone/>
            </a:pPr>
            <a:r>
              <a:rPr lang="en-US" b="1"/>
              <a:t>Below are two options: </a:t>
            </a:r>
            <a:endParaRPr/>
          </a:p>
          <a:p>
            <a:pPr marL="0" lvl="0" indent="0" algn="l" rtl="0">
              <a:spcBef>
                <a:spcPts val="0"/>
              </a:spcBef>
              <a:spcAft>
                <a:spcPts val="0"/>
              </a:spcAft>
              <a:buNone/>
            </a:pPr>
            <a:endParaRPr/>
          </a:p>
          <a:p>
            <a:pPr marL="0" lvl="0" indent="0" algn="l" rtl="0">
              <a:spcBef>
                <a:spcPts val="0"/>
              </a:spcBef>
              <a:spcAft>
                <a:spcPts val="0"/>
              </a:spcAft>
              <a:buNone/>
            </a:pPr>
            <a:r>
              <a:rPr lang="en-US" b="1"/>
              <a:t>1. Creating a New Mission Statement</a:t>
            </a:r>
            <a:endParaRPr/>
          </a:p>
          <a:p>
            <a:pPr marL="0" lvl="0" indent="0" algn="l" rtl="0">
              <a:spcBef>
                <a:spcPts val="0"/>
              </a:spcBef>
              <a:spcAft>
                <a:spcPts val="0"/>
              </a:spcAft>
              <a:buNone/>
            </a:pPr>
            <a:r>
              <a:rPr lang="en-US" b="1"/>
              <a:t>2. Revisiting an Existing Mission Statement</a:t>
            </a:r>
            <a:endParaRPr/>
          </a:p>
          <a:p>
            <a:pPr marL="0" lvl="0" indent="0" algn="l" rtl="0">
              <a:spcBef>
                <a:spcPts val="0"/>
              </a:spcBef>
              <a:spcAft>
                <a:spcPts val="0"/>
              </a:spcAft>
              <a:buNone/>
            </a:pPr>
            <a:endParaRPr/>
          </a:p>
          <a:p>
            <a:pPr marL="0" lvl="0" indent="0" algn="l" rtl="0">
              <a:spcBef>
                <a:spcPts val="0"/>
              </a:spcBef>
              <a:spcAft>
                <a:spcPts val="0"/>
              </a:spcAft>
              <a:buNone/>
            </a:pPr>
            <a:r>
              <a:rPr lang="en-US"/>
              <a:t>🎯 MISSION STATEMENT PROCESS</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a:t>✅ FOR TEAMS CREATING A </a:t>
            </a:r>
            <a:r>
              <a:rPr lang="en-US" b="1"/>
              <a:t>NEW Mission Statement</a:t>
            </a:r>
            <a:endParaRPr/>
          </a:p>
          <a:p>
            <a:pPr marL="0" lvl="0" indent="0" algn="l" rtl="0">
              <a:spcBef>
                <a:spcPts val="0"/>
              </a:spcBef>
              <a:spcAft>
                <a:spcPts val="0"/>
              </a:spcAft>
              <a:buNone/>
            </a:pPr>
            <a:r>
              <a:rPr lang="en-US" b="1"/>
              <a:t>1. Quick Write: “The Change We Want to See” (5 min)</a:t>
            </a:r>
            <a:endParaRPr/>
          </a:p>
          <a:p>
            <a:pPr marL="0" lvl="0" indent="0" algn="l" rtl="0">
              <a:spcBef>
                <a:spcPts val="0"/>
              </a:spcBef>
              <a:spcAft>
                <a:spcPts val="0"/>
              </a:spcAft>
              <a:buNone/>
            </a:pPr>
            <a:r>
              <a:rPr lang="en-US"/>
              <a:t>“The change we want to see in our community because of our work is…”</a:t>
            </a:r>
            <a:br>
              <a:rPr lang="en-US"/>
            </a:br>
            <a:r>
              <a:rPr lang="en-US"/>
              <a:t> Each person writes on a sticky note or card. Share round-robin.</a:t>
            </a:r>
            <a:endParaRPr/>
          </a:p>
          <a:p>
            <a:pPr marL="0" lvl="0" indent="0" algn="l" rtl="0">
              <a:spcBef>
                <a:spcPts val="0"/>
              </a:spcBef>
              <a:spcAft>
                <a:spcPts val="0"/>
              </a:spcAft>
              <a:buNone/>
            </a:pPr>
            <a:r>
              <a:rPr lang="en-US" b="1"/>
              <a:t>2. Quick Write: “How We’ll Make That Change” (5–7 min)</a:t>
            </a:r>
            <a:endParaRPr/>
          </a:p>
          <a:p>
            <a:pPr marL="0" lvl="0" indent="0" algn="l" rtl="0">
              <a:spcBef>
                <a:spcPts val="0"/>
              </a:spcBef>
              <a:spcAft>
                <a:spcPts val="0"/>
              </a:spcAft>
              <a:buNone/>
            </a:pPr>
            <a:r>
              <a:rPr lang="en-US"/>
              <a:t>“We can work together to serve youth with disabilities by…”</a:t>
            </a:r>
            <a:br>
              <a:rPr lang="en-US"/>
            </a:br>
            <a:r>
              <a:rPr lang="en-US"/>
              <a:t> Capture verbs and key actions (e.g., “connecting,” “educating,” “advocating”).</a:t>
            </a:r>
            <a:endParaRPr/>
          </a:p>
          <a:p>
            <a:pPr marL="0" lvl="0" indent="0" algn="l" rtl="0">
              <a:spcBef>
                <a:spcPts val="0"/>
              </a:spcBef>
              <a:spcAft>
                <a:spcPts val="0"/>
              </a:spcAft>
              <a:buNone/>
            </a:pPr>
            <a:r>
              <a:rPr lang="en-US" b="1"/>
              <a:t>3. Connect the Dots (5–10 min)</a:t>
            </a:r>
            <a:br>
              <a:rPr lang="en-US" b="1"/>
            </a:br>
            <a:r>
              <a:rPr lang="en-US" b="1"/>
              <a:t> Bridge Question:</a:t>
            </a:r>
            <a:endParaRPr/>
          </a:p>
          <a:p>
            <a:pPr marL="0" lvl="0" indent="0" algn="l" rtl="0">
              <a:spcBef>
                <a:spcPts val="0"/>
              </a:spcBef>
              <a:spcAft>
                <a:spcPts val="0"/>
              </a:spcAft>
              <a:buNone/>
            </a:pPr>
            <a:r>
              <a:rPr lang="en-US"/>
              <a:t>“If this is the change we want to see, and these are the ways we work—how would we describe what our team does, for whom, and how?”</a:t>
            </a:r>
            <a:endParaRPr/>
          </a:p>
          <a:p>
            <a:pPr marL="0" lvl="0" indent="0" algn="l" rtl="0">
              <a:spcBef>
                <a:spcPts val="0"/>
              </a:spcBef>
              <a:spcAft>
                <a:spcPts val="0"/>
              </a:spcAft>
              <a:buNone/>
            </a:pPr>
            <a:r>
              <a:rPr lang="en-US" b="1"/>
              <a:t>4. Drafting the Mission Statement (10–15 min)</a:t>
            </a:r>
            <a:br>
              <a:rPr lang="en-US" b="1"/>
            </a:br>
            <a:r>
              <a:rPr lang="en-US" b="1"/>
              <a:t> Use this sentence frame:</a:t>
            </a:r>
            <a:endParaRPr/>
          </a:p>
          <a:p>
            <a:pPr marL="0" lvl="0" indent="0" algn="l" rtl="0">
              <a:spcBef>
                <a:spcPts val="0"/>
              </a:spcBef>
              <a:spcAft>
                <a:spcPts val="0"/>
              </a:spcAft>
              <a:buNone/>
            </a:pPr>
            <a:r>
              <a:rPr lang="en-US" b="1"/>
              <a:t>We [do what], for [whom], by [how].</a:t>
            </a:r>
            <a:br>
              <a:rPr lang="en-US" b="1"/>
            </a:br>
            <a:r>
              <a:rPr lang="en-US" b="1"/>
              <a:t> Example:</a:t>
            </a:r>
            <a:br>
              <a:rPr lang="en-US" b="1"/>
            </a:br>
            <a:r>
              <a:rPr lang="en-US" b="1"/>
              <a:t> “We coordinate education and community partners, for youth with disabilities, by building inclusive systems and strong family partnerships.”</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a:t>🔁 FOR TEAMS WITH AN </a:t>
            </a:r>
            <a:r>
              <a:rPr lang="en-US" b="1"/>
              <a:t>EXISTING Mission Statement</a:t>
            </a:r>
            <a:endParaRPr/>
          </a:p>
          <a:p>
            <a:pPr marL="0" lvl="0" indent="0" algn="l" rtl="0">
              <a:spcBef>
                <a:spcPts val="0"/>
              </a:spcBef>
              <a:spcAft>
                <a:spcPts val="0"/>
              </a:spcAft>
              <a:buNone/>
            </a:pPr>
            <a:r>
              <a:rPr lang="en-US" b="1"/>
              <a:t>1. Review + Reaction (5 min)</a:t>
            </a:r>
            <a:br>
              <a:rPr lang="en-US" b="1"/>
            </a:br>
            <a:r>
              <a:rPr lang="en-US" b="1"/>
              <a:t> Read it aloud. Ask:</a:t>
            </a:r>
            <a:endParaRPr/>
          </a:p>
          <a:p>
            <a:pPr marL="0" lvl="0" indent="0" algn="l" rtl="0">
              <a:spcBef>
                <a:spcPts val="0"/>
              </a:spcBef>
              <a:spcAft>
                <a:spcPts val="0"/>
              </a:spcAft>
              <a:buNone/>
            </a:pPr>
            <a:r>
              <a:rPr lang="en-US"/>
              <a:t>“What resonates? What feels outdated or vague?”</a:t>
            </a:r>
            <a:br>
              <a:rPr lang="en-US"/>
            </a:br>
            <a:r>
              <a:rPr lang="en-US"/>
              <a:t> Everyone jots a few thoughts.</a:t>
            </a:r>
            <a:endParaRPr/>
          </a:p>
          <a:p>
            <a:pPr marL="0" lvl="0" indent="0" algn="l" rtl="0">
              <a:spcBef>
                <a:spcPts val="0"/>
              </a:spcBef>
              <a:spcAft>
                <a:spcPts val="0"/>
              </a:spcAft>
              <a:buNone/>
            </a:pPr>
            <a:r>
              <a:rPr lang="en-US" b="1"/>
              <a:t>2. Alignment Check (Sticky Note Voting – 5 min)</a:t>
            </a:r>
            <a:br>
              <a:rPr lang="en-US" b="1"/>
            </a:br>
            <a:r>
              <a:rPr lang="en-US" b="1"/>
              <a:t> Scale:</a:t>
            </a:r>
            <a:endParaRPr/>
          </a:p>
          <a:p>
            <a:pPr marL="171450" lvl="0" indent="-171450" algn="l" rtl="0">
              <a:spcBef>
                <a:spcPts val="0"/>
              </a:spcBef>
              <a:spcAft>
                <a:spcPts val="0"/>
              </a:spcAft>
              <a:buClr>
                <a:schemeClr val="dk1"/>
              </a:buClr>
              <a:buSzPts val="1200"/>
              <a:buFont typeface="Arial"/>
              <a:buChar char="•"/>
            </a:pPr>
            <a:r>
              <a:rPr lang="en-US"/>
              <a:t>0 = No longer fits</a:t>
            </a:r>
            <a:endParaRPr/>
          </a:p>
          <a:p>
            <a:pPr marL="171450" lvl="0" indent="-171450" algn="l" rtl="0">
              <a:spcBef>
                <a:spcPts val="0"/>
              </a:spcBef>
              <a:spcAft>
                <a:spcPts val="0"/>
              </a:spcAft>
              <a:buClr>
                <a:schemeClr val="dk1"/>
              </a:buClr>
              <a:buSzPts val="1200"/>
              <a:buFont typeface="Arial"/>
              <a:buChar char="•"/>
            </a:pPr>
            <a:r>
              <a:rPr lang="en-US"/>
              <a:t>3 = Somewhat accurate, needs edits</a:t>
            </a:r>
            <a:endParaRPr/>
          </a:p>
          <a:p>
            <a:pPr marL="171450" lvl="0" indent="-171450" algn="l" rtl="0">
              <a:spcBef>
                <a:spcPts val="0"/>
              </a:spcBef>
              <a:spcAft>
                <a:spcPts val="0"/>
              </a:spcAft>
              <a:buClr>
                <a:schemeClr val="dk1"/>
              </a:buClr>
              <a:buSzPts val="1200"/>
              <a:buFont typeface="Arial"/>
              <a:buChar char="•"/>
            </a:pPr>
            <a:r>
              <a:rPr lang="en-US"/>
              <a:t>5 = Still clearly guiding our work</a:t>
            </a:r>
            <a:endParaRPr/>
          </a:p>
          <a:p>
            <a:pPr marL="0" lvl="0" indent="0" algn="l" rtl="0">
              <a:spcBef>
                <a:spcPts val="0"/>
              </a:spcBef>
              <a:spcAft>
                <a:spcPts val="0"/>
              </a:spcAft>
              <a:buNone/>
            </a:pPr>
            <a:r>
              <a:rPr lang="en-US" b="1"/>
              <a:t>3. Group Discussion (15–20 min)</a:t>
            </a:r>
            <a:br>
              <a:rPr lang="en-US" b="1"/>
            </a:br>
            <a:r>
              <a:rPr lang="en-US" b="1"/>
              <a:t> Prompts:</a:t>
            </a:r>
            <a:endParaRPr/>
          </a:p>
          <a:p>
            <a:pPr marL="171450" lvl="0" indent="-171450" algn="l" rtl="0">
              <a:spcBef>
                <a:spcPts val="0"/>
              </a:spcBef>
              <a:spcAft>
                <a:spcPts val="0"/>
              </a:spcAft>
              <a:buClr>
                <a:schemeClr val="dk1"/>
              </a:buClr>
              <a:buSzPts val="1200"/>
              <a:buFont typeface="Arial"/>
              <a:buChar char="•"/>
            </a:pPr>
            <a:r>
              <a:rPr lang="en-US"/>
              <a:t>Does this clearly state what we do, for whom, and how?</a:t>
            </a:r>
            <a:endParaRPr/>
          </a:p>
          <a:p>
            <a:pPr marL="171450" lvl="0" indent="-171450" algn="l" rtl="0">
              <a:spcBef>
                <a:spcPts val="0"/>
              </a:spcBef>
              <a:spcAft>
                <a:spcPts val="0"/>
              </a:spcAft>
              <a:buClr>
                <a:schemeClr val="dk1"/>
              </a:buClr>
              <a:buSzPts val="1200"/>
              <a:buFont typeface="Arial"/>
              <a:buChar char="•"/>
            </a:pPr>
            <a:r>
              <a:rPr lang="en-US"/>
              <a:t>Does it reflect our current work and growth goals?</a:t>
            </a:r>
            <a:endParaRPr/>
          </a:p>
          <a:p>
            <a:pPr marL="171450" lvl="0" indent="-171450" algn="l" rtl="0">
              <a:spcBef>
                <a:spcPts val="0"/>
              </a:spcBef>
              <a:spcAft>
                <a:spcPts val="0"/>
              </a:spcAft>
              <a:buClr>
                <a:schemeClr val="dk1"/>
              </a:buClr>
              <a:buSzPts val="1200"/>
              <a:buFont typeface="Arial"/>
              <a:buChar char="•"/>
            </a:pPr>
            <a:r>
              <a:rPr lang="en-US"/>
              <a:t>Are there missing elements?</a:t>
            </a:r>
            <a:endParaRPr/>
          </a:p>
          <a:p>
            <a:pPr marL="0" lvl="0" indent="0" algn="l" rtl="0">
              <a:spcBef>
                <a:spcPts val="0"/>
              </a:spcBef>
              <a:spcAft>
                <a:spcPts val="0"/>
              </a:spcAft>
              <a:buNone/>
            </a:pPr>
            <a:r>
              <a:rPr lang="en-US" b="1"/>
              <a:t>4. Decision Point (5–10 min)</a:t>
            </a:r>
            <a:endParaRPr/>
          </a:p>
          <a:p>
            <a:pPr marL="0" lvl="0" indent="0" algn="l" rtl="0">
              <a:spcBef>
                <a:spcPts val="0"/>
              </a:spcBef>
              <a:spcAft>
                <a:spcPts val="0"/>
              </a:spcAft>
              <a:buNone/>
            </a:pPr>
            <a:r>
              <a:rPr lang="en-US"/>
              <a:t>✅ Keep it</a:t>
            </a:r>
            <a:br>
              <a:rPr lang="en-US"/>
            </a:br>
            <a:r>
              <a:rPr lang="en-US"/>
              <a:t> ✏️ Edit lightly (assign editor)</a:t>
            </a:r>
            <a:br>
              <a:rPr lang="en-US"/>
            </a:br>
            <a:r>
              <a:rPr lang="en-US"/>
              <a:t> 🌀 Recreate using “New Mission” steps above</a:t>
            </a: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30" name="Google Shape;23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Activity Instructions: Reflecting on Our Vision, Purpose, and Mission</a:t>
            </a:r>
            <a:endParaRPr/>
          </a:p>
          <a:p>
            <a:pPr marL="0" lvl="0" indent="0" algn="l" rtl="0">
              <a:spcBef>
                <a:spcPts val="0"/>
              </a:spcBef>
              <a:spcAft>
                <a:spcPts val="0"/>
              </a:spcAft>
              <a:buNone/>
            </a:pPr>
            <a:endParaRPr b="1"/>
          </a:p>
          <a:p>
            <a:pPr marL="171450" lvl="0" indent="-171450" algn="l" rtl="0">
              <a:spcBef>
                <a:spcPts val="0"/>
              </a:spcBef>
              <a:spcAft>
                <a:spcPts val="0"/>
              </a:spcAft>
              <a:buClr>
                <a:schemeClr val="dk1"/>
              </a:buClr>
              <a:buSzPts val="1200"/>
              <a:buFont typeface="Arial"/>
              <a:buChar char="•"/>
            </a:pPr>
            <a:r>
              <a:rPr lang="en-US" b="1"/>
              <a:t>Display the Statements:</a:t>
            </a:r>
            <a:br>
              <a:rPr lang="en-US" b="1"/>
            </a:br>
            <a:r>
              <a:rPr lang="en-US"/>
              <a:t> Copy and paste your team’s Vision, Purpose, and Mission statements onto the slide.</a:t>
            </a:r>
            <a:endParaRPr/>
          </a:p>
          <a:p>
            <a:pPr marL="171450" lvl="0" indent="-171450" algn="l" rtl="0">
              <a:spcBef>
                <a:spcPts val="0"/>
              </a:spcBef>
              <a:spcAft>
                <a:spcPts val="0"/>
              </a:spcAft>
              <a:buClr>
                <a:schemeClr val="dk1"/>
              </a:buClr>
              <a:buSzPts val="1200"/>
              <a:buFont typeface="Arial"/>
              <a:buChar char="•"/>
            </a:pPr>
            <a:r>
              <a:rPr lang="en-US" b="1"/>
              <a:t>Silent Review:</a:t>
            </a:r>
            <a:br>
              <a:rPr lang="en-US" b="1"/>
            </a:br>
            <a:r>
              <a:rPr lang="en-US"/>
              <a:t> Ask each team member to carefully read and reflect silently on all three statements for a few minutes.</a:t>
            </a:r>
            <a:endParaRPr/>
          </a:p>
          <a:p>
            <a:pPr marL="171450" lvl="0" indent="-171450" algn="l" rtl="0">
              <a:spcBef>
                <a:spcPts val="0"/>
              </a:spcBef>
              <a:spcAft>
                <a:spcPts val="0"/>
              </a:spcAft>
              <a:buClr>
                <a:schemeClr val="dk1"/>
              </a:buClr>
              <a:buSzPts val="1200"/>
              <a:buFont typeface="Arial"/>
              <a:buChar char="•"/>
            </a:pPr>
            <a:r>
              <a:rPr lang="en-US" b="1"/>
              <a:t>Written Reflection:</a:t>
            </a:r>
            <a:br>
              <a:rPr lang="en-US" b="1"/>
            </a:br>
            <a:r>
              <a:rPr lang="en-US" b="1"/>
              <a:t> Provide each person with post-it notes and ask them to write brief responses to the following questions (displayed on the slide):</a:t>
            </a:r>
            <a:endParaRPr/>
          </a:p>
          <a:p>
            <a:pPr marL="628650" lvl="1" indent="-171450" algn="l" rtl="0">
              <a:spcBef>
                <a:spcPts val="0"/>
              </a:spcBef>
              <a:spcAft>
                <a:spcPts val="0"/>
              </a:spcAft>
              <a:buClr>
                <a:schemeClr val="dk1"/>
              </a:buClr>
              <a:buSzPts val="1200"/>
              <a:buFont typeface="Arial"/>
              <a:buChar char="•"/>
            </a:pPr>
            <a:r>
              <a:rPr lang="en-US"/>
              <a:t>How do our vision, mission, and purpose statements work together to create a clear path for improving transition outcomes for students with disabilities?</a:t>
            </a:r>
            <a:endParaRPr/>
          </a:p>
          <a:p>
            <a:pPr marL="628650" lvl="1" indent="-171450" algn="l" rtl="0">
              <a:spcBef>
                <a:spcPts val="0"/>
              </a:spcBef>
              <a:spcAft>
                <a:spcPts val="0"/>
              </a:spcAft>
              <a:buClr>
                <a:schemeClr val="dk1"/>
              </a:buClr>
              <a:buSzPts val="1200"/>
              <a:buFont typeface="Arial"/>
              <a:buChar char="•"/>
            </a:pPr>
            <a:r>
              <a:rPr lang="en-US"/>
              <a:t>In what ways can aligning these statements strengthen our team’s collaboration and commitment to ensuring every student’s successful move to adulthood?</a:t>
            </a:r>
            <a:endParaRPr/>
          </a:p>
          <a:p>
            <a:pPr marL="171450" lvl="0" indent="-171450" algn="l" rtl="0">
              <a:spcBef>
                <a:spcPts val="0"/>
              </a:spcBef>
              <a:spcAft>
                <a:spcPts val="0"/>
              </a:spcAft>
              <a:buClr>
                <a:schemeClr val="dk1"/>
              </a:buClr>
              <a:buSzPts val="1200"/>
              <a:buFont typeface="Arial"/>
              <a:buChar char="•"/>
            </a:pPr>
            <a:r>
              <a:rPr lang="en-US" b="1"/>
              <a:t>Group Share and Discussion:</a:t>
            </a:r>
            <a:br>
              <a:rPr lang="en-US" b="1"/>
            </a:br>
            <a:r>
              <a:rPr lang="en-US"/>
              <a:t> Invite team members to share their insights. Collect and summarize the key themes.</a:t>
            </a:r>
            <a:endParaRPr/>
          </a:p>
          <a:p>
            <a:pPr marL="171450" lvl="0" indent="-171450" algn="l" rtl="0">
              <a:spcBef>
                <a:spcPts val="0"/>
              </a:spcBef>
              <a:spcAft>
                <a:spcPts val="0"/>
              </a:spcAft>
              <a:buClr>
                <a:schemeClr val="dk1"/>
              </a:buClr>
              <a:buSzPts val="1200"/>
              <a:buFont typeface="Arial"/>
              <a:buChar char="•"/>
            </a:pPr>
            <a:r>
              <a:rPr lang="en-US" b="1"/>
              <a:t>Follow-up and Action Planning:</a:t>
            </a:r>
            <a:br>
              <a:rPr lang="en-US" b="1"/>
            </a:br>
            <a:r>
              <a:rPr lang="en-US" b="1"/>
              <a:t> </a:t>
            </a:r>
            <a:r>
              <a:rPr lang="en-US"/>
              <a:t>Agree on any next steps or follow-up actions to help strengthen alignment and support the team’s work moving forward.</a:t>
            </a:r>
            <a:endParaRPr/>
          </a:p>
          <a:p>
            <a:pPr marL="171450" lvl="0" indent="-95250" algn="l" rtl="0">
              <a:spcBef>
                <a:spcPts val="0"/>
              </a:spcBef>
              <a:spcAft>
                <a:spcPts val="0"/>
              </a:spcAft>
              <a:buClr>
                <a:schemeClr val="dk1"/>
              </a:buClr>
              <a:buSzPts val="1200"/>
              <a:buFont typeface="Arial"/>
              <a:buNone/>
            </a:pPr>
            <a:endParaRPr/>
          </a:p>
          <a:p>
            <a:pPr marL="171450" lvl="0" indent="-171450" algn="l" rtl="0">
              <a:spcBef>
                <a:spcPts val="0"/>
              </a:spcBef>
              <a:spcAft>
                <a:spcPts val="0"/>
              </a:spcAft>
              <a:buClr>
                <a:schemeClr val="dk1"/>
              </a:buClr>
              <a:buSzPts val="1200"/>
              <a:buFont typeface="Arial"/>
              <a:buChar char="•"/>
            </a:pPr>
            <a:r>
              <a:rPr lang="en-US"/>
              <a:t>The CCoT facilitator or designated team members takes all notes and finalizes the vision, purpose, and mission statments</a:t>
            </a:r>
            <a:endParaRPr/>
          </a:p>
          <a:p>
            <a:pPr marL="0" lvl="0" indent="0" algn="l" rtl="0">
              <a:spcBef>
                <a:spcPts val="0"/>
              </a:spcBef>
              <a:spcAft>
                <a:spcPts val="0"/>
              </a:spcAft>
              <a:buNone/>
            </a:pPr>
            <a:endParaRPr/>
          </a:p>
          <a:p>
            <a:pPr marL="171450" lvl="0" indent="-95250" algn="l" rtl="0">
              <a:spcBef>
                <a:spcPts val="0"/>
              </a:spcBef>
              <a:spcAft>
                <a:spcPts val="0"/>
              </a:spcAft>
              <a:buClr>
                <a:schemeClr val="dk1"/>
              </a:buClr>
              <a:buSzPts val="1200"/>
              <a:buFont typeface="Arial"/>
              <a:buNone/>
            </a:pPr>
            <a:endParaRPr b="1"/>
          </a:p>
        </p:txBody>
      </p:sp>
      <p:sp>
        <p:nvSpPr>
          <p:cNvPr id="240" name="Google Shape;24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Do we need or can we move the activity from 16 to this? </a:t>
            </a:r>
            <a:endParaRPr/>
          </a:p>
          <a:p>
            <a:pPr marL="0" lvl="0" indent="0" algn="l" rtl="0">
              <a:spcBef>
                <a:spcPts val="0"/>
              </a:spcBef>
              <a:spcAft>
                <a:spcPts val="0"/>
              </a:spcAft>
              <a:buNone/>
            </a:pPr>
            <a:endParaRPr b="1"/>
          </a:p>
          <a:p>
            <a:pPr marL="0" lvl="0" indent="0" algn="l" rtl="0">
              <a:spcBef>
                <a:spcPts val="0"/>
              </a:spcBef>
              <a:spcAft>
                <a:spcPts val="0"/>
              </a:spcAft>
              <a:buNone/>
            </a:pPr>
            <a:r>
              <a:rPr lang="en-US" b="1"/>
              <a:t>For 13/14/15 do we keep the activities in the notes or do we create a resource with them? Easier to access?</a:t>
            </a:r>
            <a:endParaRPr/>
          </a:p>
          <a:p>
            <a:pPr marL="0" lvl="0" indent="0" algn="l" rtl="0">
              <a:spcBef>
                <a:spcPts val="0"/>
              </a:spcBef>
              <a:spcAft>
                <a:spcPts val="0"/>
              </a:spcAft>
              <a:buNone/>
            </a:pPr>
            <a:endParaRPr b="1"/>
          </a:p>
        </p:txBody>
      </p:sp>
      <p:sp>
        <p:nvSpPr>
          <p:cNvPr id="250" name="Google Shape;25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Next we will look at how do we gather more information about our priorities.</a:t>
            </a:r>
            <a:endParaRPr/>
          </a:p>
        </p:txBody>
      </p:sp>
      <p:sp>
        <p:nvSpPr>
          <p:cNvPr id="259" name="Google Shape;25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objectives for today's meeting are: Read slide</a:t>
            </a:r>
            <a:endParaRPr/>
          </a:p>
        </p:txBody>
      </p:sp>
      <p:sp>
        <p:nvSpPr>
          <p:cNvPr id="268" name="Google Shape;26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Welcome to the CCoT RESET Meeting.</a:t>
            </a:r>
            <a:endParaRPr/>
          </a:p>
          <a:p>
            <a:pPr marL="0" lvl="0" indent="0" algn="l" rtl="0">
              <a:spcBef>
                <a:spcPts val="0"/>
              </a:spcBef>
              <a:spcAft>
                <a:spcPts val="0"/>
              </a:spcAft>
              <a:buNone/>
            </a:pPr>
            <a:endParaRPr/>
          </a:p>
          <a:p>
            <a:pPr marL="0" lvl="0" indent="0" algn="l" rtl="0">
              <a:spcBef>
                <a:spcPts val="0"/>
              </a:spcBef>
              <a:spcAft>
                <a:spcPts val="0"/>
              </a:spcAft>
              <a:buNone/>
            </a:pPr>
            <a:r>
              <a:rPr lang="en-US"/>
              <a:t>In Wisconsin, we have 72 counties—and over the past 20+ years, we’ve seen many different versions of what we now call a County Community on Transition, or CCoT. In the early days, each county had its own CCoT team. But over time, things have shifted. Some neighboring counties with shared transition partners joined forces to create regional CCoTs. In other places, CCoTs may have drifted apart—sometimes due to leadership changes, a lack of purpose, or simply losing momentum.</a:t>
            </a:r>
            <a:endParaRPr/>
          </a:p>
          <a:p>
            <a:pPr marL="0" lvl="0" indent="0" algn="l" rtl="0">
              <a:spcBef>
                <a:spcPts val="0"/>
              </a:spcBef>
              <a:spcAft>
                <a:spcPts val="0"/>
              </a:spcAft>
              <a:buNone/>
            </a:pPr>
            <a:r>
              <a:rPr lang="en-US"/>
              <a:t>This presentation is designed to help CCoTs that are looking to start up again—or those that are still meeting, but feel like they’ve lost their way. Either way, this RESET is an opportunity to reflect, explore, structure, evaluate, and re-engage as a team.</a:t>
            </a:r>
            <a:endParaRPr/>
          </a:p>
          <a:p>
            <a:pPr marL="0" lvl="0" indent="0" algn="l" rtl="0">
              <a:spcBef>
                <a:spcPts val="0"/>
              </a:spcBef>
              <a:spcAft>
                <a:spcPts val="0"/>
              </a:spcAft>
              <a:buNone/>
            </a:pPr>
            <a:r>
              <a:rPr lang="en-US"/>
              <a:t>Our goal is to rebuild with intention—to come together as a united team with a shared purpose and a clear plan of action. At the heart of this work is our commitment to supporting students with disabilities and their families as they navigate the transition for exit of high school to adulthood. Every member of the CCoT team plays a vital role in that process, and we hope this RESET helps each of us reconnect with our roles, responsibilities, and the collective purpose we share.</a:t>
            </a:r>
            <a:endParaRPr/>
          </a:p>
        </p:txBody>
      </p:sp>
      <p:sp>
        <p:nvSpPr>
          <p:cNvPr id="111" name="Google Shape;11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we continue our RESET, this is a time to pause and truly explore who is at the table. Do we have representation from across all components of transition including: secondary education, youth and their families, agencies, post-secondary education and community organizations? Diversity in voices and experiences ensures we’re not only meeting compliance requirements, but also responding to the real needs of the youth and families we serve. Let’s reflect honestly: who is consistently present and contributing, and who is missing? This will guide us as we think about rebuilding or strengthening our team.</a:t>
            </a:r>
            <a:endParaRPr/>
          </a:p>
        </p:txBody>
      </p:sp>
      <p:sp>
        <p:nvSpPr>
          <p:cNvPr id="277" name="Google Shape;27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shares adult practice statements or  "We Statements" that can help us assess how inclusive and balanced our CCoT team currently is. If you can confidently say "yes, we do this" to these, it’s a sign that our team is structured for engagement across multiple partners. If not, that’s okay, this is why we’re here and doing this work. This RESET is an opportunity to realign and recommit. These statements are not about judgment but about clarity and next steps.</a:t>
            </a:r>
            <a:endParaRPr/>
          </a:p>
        </p:txBody>
      </p:sp>
      <p:sp>
        <p:nvSpPr>
          <p:cNvPr id="286" name="Google Shape;28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goal of this activity is to visually map your current team, name what voices are missing, and identify who can build those bridges. You don’t need to do it all at once—but you </a:t>
            </a:r>
            <a:r>
              <a:rPr lang="en-US" i="1"/>
              <a:t>can</a:t>
            </a:r>
            <a:r>
              <a:rPr lang="en-US"/>
              <a:t> start by extending one or two intentional invitations. </a:t>
            </a:r>
            <a:endParaRPr/>
          </a:p>
          <a:p>
            <a:pPr marL="0" lvl="0" indent="0" algn="l" rtl="0">
              <a:spcBef>
                <a:spcPts val="0"/>
              </a:spcBef>
              <a:spcAft>
                <a:spcPts val="0"/>
              </a:spcAft>
              <a:buNone/>
            </a:pPr>
            <a:endParaRPr/>
          </a:p>
          <a:p>
            <a:pPr marL="0" lvl="0" indent="0" algn="l" rtl="0">
              <a:spcBef>
                <a:spcPts val="0"/>
              </a:spcBef>
              <a:spcAft>
                <a:spcPts val="0"/>
              </a:spcAft>
              <a:buNone/>
            </a:pPr>
            <a:r>
              <a:rPr lang="en-US"/>
              <a:t>Below are sample emails your team can utilize to invite others.  </a:t>
            </a:r>
            <a:endParaRPr/>
          </a:p>
          <a:p>
            <a:pPr marL="0" lvl="0" indent="0" algn="l" rtl="0">
              <a:spcBef>
                <a:spcPts val="0"/>
              </a:spcBef>
              <a:spcAft>
                <a:spcPts val="0"/>
              </a:spcAft>
              <a:buNone/>
            </a:pPr>
            <a:endParaRPr/>
          </a:p>
          <a:p>
            <a:pPr marL="0" lvl="0" indent="0" algn="l" rtl="0">
              <a:spcBef>
                <a:spcPts val="0"/>
              </a:spcBef>
              <a:spcAft>
                <a:spcPts val="0"/>
              </a:spcAft>
              <a:buNone/>
            </a:pPr>
            <a:r>
              <a:rPr lang="en-US"/>
              <a:t>Sample email to service systems or community organizations</a:t>
            </a:r>
            <a:endParaRPr/>
          </a:p>
          <a:p>
            <a:pPr marL="0" lvl="0" indent="0" algn="l" rtl="0">
              <a:spcBef>
                <a:spcPts val="0"/>
              </a:spcBef>
              <a:spcAft>
                <a:spcPts val="0"/>
              </a:spcAft>
              <a:buNone/>
            </a:pPr>
            <a:endParaRPr/>
          </a:p>
          <a:p>
            <a:pPr marL="0" lvl="0" indent="0" algn="l" rtl="0">
              <a:spcBef>
                <a:spcPts val="0"/>
              </a:spcBef>
              <a:spcAft>
                <a:spcPts val="0"/>
              </a:spcAft>
              <a:buNone/>
            </a:pPr>
            <a:r>
              <a:rPr lang="en-US"/>
              <a:t>Subject: Invitation to Attend INSERT COUNTY HERE County CCoT Meetings Dear [Recipient], We invite you and your transition partner staff to attend the INSERT COUNTY HERE County Community on Transition (CCoT) meetings this year. Our goal is to have representation from each partner that supports youth and their families in the transition process. What is CCoT The INSERT COUNTY HERE CCoT is a group of transition partners working together to: ● Identify barriers to effective transition planning. ● Build new relationships and increase collaboration, leading to improved post-school outcomes. ● Develop pathways to employment, education/training, and independent living. Why Agency Involvement Matters Agencies play a vital role in transition planning because they: ● Bring expertise and resources to support youth and their families. ● Provide critical insights into community-based supports and services. ● Foster collaboration with schools, community organizations, and employers to align efforts. ● Help bridge service gaps and ensure a smooth transition to adulthood. ● Keep students and families informed of available resources and opportunities. Upcoming Meeting Details Date: [Insert Date] Time: [Insert Time] Location: [Insert Location or Virtual Link] By participating in the CCoT, transition partners strengthen collaboration, align resources, and help ensure students with disabilities receive the support they need for a successful transition to adult life. We hope you’ll join us or send a representative to our next meeting. Thank you for your consideration. Please feel free to contact me with any questions. Warm regards,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Sample email to a special education director</a:t>
            </a:r>
            <a:endParaRPr/>
          </a:p>
          <a:p>
            <a:pPr marL="0" lvl="0" indent="0" algn="l" rtl="0">
              <a:spcBef>
                <a:spcPts val="0"/>
              </a:spcBef>
              <a:spcAft>
                <a:spcPts val="0"/>
              </a:spcAft>
              <a:buNone/>
            </a:pPr>
            <a:endParaRPr/>
          </a:p>
          <a:p>
            <a:pPr marL="0" lvl="0" indent="0" algn="l" rtl="0">
              <a:spcBef>
                <a:spcPts val="0"/>
              </a:spcBef>
              <a:spcAft>
                <a:spcPts val="0"/>
              </a:spcAft>
              <a:buNone/>
            </a:pPr>
            <a:r>
              <a:rPr lang="en-US"/>
              <a:t>Subject: Invitation to Attend INSERT COUNTY HERE County CCoT Meetings Dear [Recipient], We invite you and your special education staff to attend the INSERT COUNTY HERE County Community on Transition (CCoT) meetings this year. Our goal is to have representation from each district and partner that supports youth and their families in the transition process. What is CCoT The INSERT COUNTY HERE CCoT is a group of transition partners working to: ● Identify barriers to transition planning. ● Create new relationships and increase collaboration resulting in successful post-school outcomes. ● Create pathways to employment, education/training, and independent living. Why School Staff Involvement Matters Schools are critical in transition planning because they: ● Serve as the first point of contact for students and families. ● Foster collaboration with agencies, organizations, community members, and employers to align goals. ● Provide insights into postsecondary outcomes and address service gaps. ● Ensure all students are represented and receive equitable support. ● Can stay informed with up-to-date information and resources. Upcoming Meeting Details Date: [Insert Date] Time: [Insert Time] Location: [Insert Location or Virtual Link] Participating in CCoT strengthens collaboration, aligns resources, and ensures students with disabilities receive the support they need for postsecondary success. Please consider joining us or sending a staff member to our next meeting. Thank you for your consideration. Please feel free to contact me with any questions. Warm regards,</a:t>
            </a:r>
            <a:endParaRPr/>
          </a:p>
        </p:txBody>
      </p:sp>
      <p:sp>
        <p:nvSpPr>
          <p:cNvPr id="295" name="Google Shape;29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we strengthen our team, it is important to clarify expectations in a way that promotes trust and shared accountability. Ask your team: What does participation look like? How do we want to communicate? Who owns follow-up tasks, and how do we make space for shared leadership? These conversations help teams feel grounded and build a sense of mutual responsibility. You might consider utilizing the co-creation mindset card as an activity. </a:t>
            </a:r>
            <a:endParaRPr/>
          </a:p>
        </p:txBody>
      </p:sp>
      <p:sp>
        <p:nvSpPr>
          <p:cNvPr id="305" name="Google Shape;30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It is essential to ground our planning in our community’s point and time. This slide is about reflecting on what we </a:t>
            </a:r>
            <a:r>
              <a:rPr lang="en-US" i="1"/>
              <a:t>know, </a:t>
            </a:r>
            <a:r>
              <a:rPr lang="en-US"/>
              <a:t>not just what we assume. What data do we have, and what does it tell us about barriers? Are there disconnects in how partners work together or share information? Is there a drop-off between school services and adult service/supports? Are groups being left out? At the same time, let’s recognize and celebrate what’s going well. Both insights and celebrations will guide the way forward. Consider our mission, vision, and purpose, how do the needs and strengths of your community align with those?</a:t>
            </a:r>
            <a:endParaRPr/>
          </a:p>
        </p:txBody>
      </p:sp>
      <p:sp>
        <p:nvSpPr>
          <p:cNvPr id="315" name="Google Shape;31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we wrap up this section, take a moment to reflect. What stood out for you today? What did you learn about our team’s make-up, voice, or reach? These questions are meant to support forward momentum. </a:t>
            </a:r>
            <a:endParaRPr/>
          </a:p>
          <a:p>
            <a:pPr marL="0" lvl="0" indent="0" algn="l" rtl="0">
              <a:spcBef>
                <a:spcPts val="0"/>
              </a:spcBef>
              <a:spcAft>
                <a:spcPts val="0"/>
              </a:spcAft>
              <a:buNone/>
            </a:pPr>
            <a:endParaRPr/>
          </a:p>
          <a:p>
            <a:pPr marL="0" lvl="0" indent="0" algn="l" rtl="0">
              <a:spcBef>
                <a:spcPts val="0"/>
              </a:spcBef>
              <a:spcAft>
                <a:spcPts val="0"/>
              </a:spcAft>
              <a:buNone/>
            </a:pPr>
            <a:r>
              <a:rPr lang="en-US"/>
              <a:t>Capture responses in a shared doc, in the chat, or even on a piece of paper as people leave for the facilitator to collect. Small steps forward often start with one clear intention.</a:t>
            </a:r>
            <a:endParaRPr/>
          </a:p>
        </p:txBody>
      </p:sp>
      <p:sp>
        <p:nvSpPr>
          <p:cNvPr id="324" name="Google Shape;32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this section, we’re taking a step back to look at the foundation of how we work together as a team.</a:t>
            </a:r>
            <a:endParaRPr/>
          </a:p>
        </p:txBody>
      </p:sp>
      <p:sp>
        <p:nvSpPr>
          <p:cNvPr id="333" name="Google Shape;33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objectives for today's meeting are: Read slide</a:t>
            </a:r>
            <a:endParaRPr/>
          </a:p>
          <a:p>
            <a:pPr marL="0" lvl="0" indent="0" algn="l" rtl="0">
              <a:spcBef>
                <a:spcPts val="0"/>
              </a:spcBef>
              <a:spcAft>
                <a:spcPts val="0"/>
              </a:spcAft>
              <a:buNone/>
            </a:pPr>
            <a:endParaRPr/>
          </a:p>
          <a:p>
            <a:pPr marL="0" lvl="0" indent="0" algn="l" rtl="0">
              <a:spcBef>
                <a:spcPts val="0"/>
              </a:spcBef>
              <a:spcAft>
                <a:spcPts val="0"/>
              </a:spcAft>
              <a:buNone/>
            </a:pPr>
            <a:r>
              <a:rPr lang="en-US"/>
              <a:t>In this section, we’re taking a step back to look at the foundation of how we work together as a team. Just like a strong building needs a solid frame, an effective CCoT needs intentional structure. This includes how often we meet, the roles we hold, and how we communicate and follow through on actions. Our goal is to walk away with a clearer understanding of how to strengthen our team’s structure so it supports consistency, shared responsibility, and meaningful progress in our transition efforts.</a:t>
            </a:r>
            <a:endParaRPr/>
          </a:p>
        </p:txBody>
      </p:sp>
      <p:sp>
        <p:nvSpPr>
          <p:cNvPr id="342" name="Google Shape;34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One of the most impactful ways to support team sustainability is by us having a predictable and inclusive meeting schedule. Whether we meet monthly or quarterly, consistency will help us plan ahead and commit. At the same time, we know flexibility matters, especially for partners with competing priorities or varied schedules. </a:t>
            </a:r>
            <a:endParaRPr/>
          </a:p>
          <a:p>
            <a:pPr marL="0" lvl="0" indent="0" algn="l" rtl="0">
              <a:spcBef>
                <a:spcPts val="0"/>
              </a:spcBef>
              <a:spcAft>
                <a:spcPts val="0"/>
              </a:spcAft>
              <a:buNone/>
            </a:pPr>
            <a:endParaRPr/>
          </a:p>
          <a:p>
            <a:pPr marL="0" lvl="0" indent="0" algn="l" rtl="0">
              <a:spcBef>
                <a:spcPts val="0"/>
              </a:spcBef>
              <a:spcAft>
                <a:spcPts val="0"/>
              </a:spcAft>
              <a:buNone/>
            </a:pPr>
            <a:r>
              <a:rPr lang="en-US"/>
              <a:t>Consider setting up a zoom poll, or in person votes to determine cadence of meetings, and schedules </a:t>
            </a:r>
            <a:endParaRPr/>
          </a:p>
        </p:txBody>
      </p:sp>
      <p:sp>
        <p:nvSpPr>
          <p:cNvPr id="351" name="Google Shape;351;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Just as we think about frequency, it’s important to consider the type of meeting we’re holding. Not every meeting needs to look the same. </a:t>
            </a:r>
            <a:endParaRPr/>
          </a:p>
          <a:p>
            <a:pPr marL="0" lvl="0" indent="0" algn="l" rtl="0">
              <a:spcBef>
                <a:spcPts val="0"/>
              </a:spcBef>
              <a:spcAft>
                <a:spcPts val="0"/>
              </a:spcAft>
              <a:buNone/>
            </a:pPr>
            <a:endParaRPr/>
          </a:p>
          <a:p>
            <a:pPr marL="0" lvl="0" indent="0" algn="l" rtl="0">
              <a:spcBef>
                <a:spcPts val="0"/>
              </a:spcBef>
              <a:spcAft>
                <a:spcPts val="0"/>
              </a:spcAft>
              <a:buNone/>
            </a:pPr>
            <a:r>
              <a:rPr lang="en-US"/>
              <a:t>As we consider types of meetings, let's look at the types of meetings defined on this slide.</a:t>
            </a:r>
            <a:endParaRPr/>
          </a:p>
          <a:p>
            <a:pPr marL="0" lvl="0" indent="0" algn="l" rtl="0">
              <a:spcBef>
                <a:spcPts val="0"/>
              </a:spcBef>
              <a:spcAft>
                <a:spcPts val="0"/>
              </a:spcAft>
              <a:buNone/>
            </a:pPr>
            <a:endParaRPr/>
          </a:p>
          <a:p>
            <a:pPr marL="0" lvl="0" indent="0" algn="l" rtl="0">
              <a:spcBef>
                <a:spcPts val="0"/>
              </a:spcBef>
              <a:spcAft>
                <a:spcPts val="0"/>
              </a:spcAft>
              <a:buNone/>
            </a:pPr>
            <a:r>
              <a:rPr lang="en-US"/>
              <a:t>Business meetings are virtual check-ins that can help maintain momentum and continue to hear all voices.</a:t>
            </a:r>
            <a:endParaRPr/>
          </a:p>
          <a:p>
            <a:pPr marL="0" lvl="0" indent="0" algn="l" rtl="0">
              <a:spcBef>
                <a:spcPts val="0"/>
              </a:spcBef>
              <a:spcAft>
                <a:spcPts val="0"/>
              </a:spcAft>
              <a:buNone/>
            </a:pPr>
            <a:r>
              <a:rPr lang="en-US"/>
              <a:t>Core meetings are in-person meetings that are designed for building relationships and solving complex challenges and carrying out action plans brought about by the full team. </a:t>
            </a:r>
            <a:endParaRPr/>
          </a:p>
          <a:p>
            <a:pPr marL="0" lvl="0" indent="0" algn="l" rtl="0">
              <a:spcBef>
                <a:spcPts val="0"/>
              </a:spcBef>
              <a:spcAft>
                <a:spcPts val="0"/>
              </a:spcAft>
              <a:buNone/>
            </a:pPr>
            <a:endParaRPr/>
          </a:p>
          <a:p>
            <a:pPr marL="0" lvl="0" indent="0" algn="l" rtl="0">
              <a:spcBef>
                <a:spcPts val="0"/>
              </a:spcBef>
              <a:spcAft>
                <a:spcPts val="0"/>
              </a:spcAft>
              <a:buNone/>
            </a:pPr>
            <a:r>
              <a:rPr lang="en-US"/>
              <a:t>This strategy will meet all team members where they are at while hearing all voices.  </a:t>
            </a:r>
            <a:endParaRPr/>
          </a:p>
          <a:p>
            <a:pPr marL="0" lvl="0" indent="0" algn="l" rtl="0">
              <a:spcBef>
                <a:spcPts val="0"/>
              </a:spcBef>
              <a:spcAft>
                <a:spcPts val="0"/>
              </a:spcAft>
              <a:buNone/>
            </a:pPr>
            <a:endParaRPr/>
          </a:p>
          <a:p>
            <a:pPr marL="0" lvl="0" indent="0" algn="l" rtl="0">
              <a:spcBef>
                <a:spcPts val="0"/>
              </a:spcBef>
              <a:spcAft>
                <a:spcPts val="0"/>
              </a:spcAft>
              <a:buNone/>
            </a:pPr>
            <a:r>
              <a:rPr lang="en-US"/>
              <a:t>Ask team members what type of meeting they can commit too based on the definitions provided. </a:t>
            </a:r>
            <a:endParaRPr/>
          </a:p>
        </p:txBody>
      </p:sp>
      <p:sp>
        <p:nvSpPr>
          <p:cNvPr id="360" name="Google Shape;360;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objectives for today's meeting are:  Read slide</a:t>
            </a:r>
            <a:endParaRPr/>
          </a:p>
        </p:txBody>
      </p:sp>
      <p:sp>
        <p:nvSpPr>
          <p:cNvPr id="120" name="Google Shape;12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Strong teams thrive when everyone has a role. Defining and rotating meeting roles promotes shared responsibility and boosts engagement. All members of the team have the role of being a liaison to share information back to </a:t>
            </a:r>
            <a:r>
              <a:rPr lang="en-US">
                <a:solidFill>
                  <a:schemeClr val="dk1"/>
                </a:solidFill>
                <a:latin typeface="Lato"/>
                <a:ea typeface="Lato"/>
                <a:cs typeface="Lato"/>
                <a:sym typeface="Lato"/>
              </a:rPr>
              <a:t>district, service system, community organization etc...</a:t>
            </a:r>
            <a:r>
              <a:rPr lang="en-US"/>
              <a:t>…  It also helps prevent burnout and overload when responsibilities are spread out. Is anything missing that will help us work better together? </a:t>
            </a:r>
            <a:endParaRPr/>
          </a:p>
          <a:p>
            <a:pPr marL="0" lvl="0" indent="0" algn="l" rtl="0">
              <a:spcBef>
                <a:spcPts val="0"/>
              </a:spcBef>
              <a:spcAft>
                <a:spcPts val="0"/>
              </a:spcAft>
              <a:buNone/>
            </a:pPr>
            <a:endParaRPr/>
          </a:p>
          <a:p>
            <a:pPr marL="0" lvl="0" indent="0" algn="l" rtl="0">
              <a:spcBef>
                <a:spcPts val="0"/>
              </a:spcBef>
              <a:spcAft>
                <a:spcPts val="0"/>
              </a:spcAft>
              <a:buNone/>
            </a:pPr>
            <a:r>
              <a:rPr lang="en-US"/>
              <a:t>Consider creating a rotating schedule and have team members sign up for a role.  Note: This may not work for the role of a facilitator/co-facilitator- but have that discussion of how that may look to assure consistency in the meeting and team structure.</a:t>
            </a:r>
            <a:endParaRPr/>
          </a:p>
          <a:p>
            <a:pPr marL="0" lvl="0" indent="0" algn="l" rtl="0">
              <a:spcBef>
                <a:spcPts val="0"/>
              </a:spcBef>
              <a:spcAft>
                <a:spcPts val="0"/>
              </a:spcAft>
              <a:buNone/>
            </a:pPr>
            <a:endParaRPr/>
          </a:p>
          <a:p>
            <a:pPr marL="0" lvl="0" indent="0" algn="l" rtl="0">
              <a:spcBef>
                <a:spcPts val="0"/>
              </a:spcBef>
              <a:spcAft>
                <a:spcPts val="0"/>
              </a:spcAft>
              <a:buNone/>
            </a:pPr>
            <a:r>
              <a:rPr lang="en-US" b="1"/>
              <a:t>Possible Additional Role: Data coordinator</a:t>
            </a:r>
            <a:endParaRPr/>
          </a:p>
          <a:p>
            <a:pPr marL="0" lvl="0" indent="0" algn="l" rtl="0">
              <a:spcBef>
                <a:spcPts val="0"/>
              </a:spcBef>
              <a:spcAft>
                <a:spcPts val="0"/>
              </a:spcAft>
              <a:buNone/>
            </a:pPr>
            <a:endParaRPr b="1"/>
          </a:p>
          <a:p>
            <a:pPr marL="0" lvl="0" indent="0" algn="l" rtl="0">
              <a:spcBef>
                <a:spcPts val="0"/>
              </a:spcBef>
              <a:spcAft>
                <a:spcPts val="0"/>
              </a:spcAft>
              <a:buNone/>
            </a:pPr>
            <a:r>
              <a:rPr lang="en-US" b="1"/>
              <a:t>Idea to help with Big Idea (Could do at the end of meeting)</a:t>
            </a:r>
            <a:endParaRPr/>
          </a:p>
          <a:p>
            <a:pPr marL="171450" lvl="0" indent="-171450" algn="l" rtl="0">
              <a:spcBef>
                <a:spcPts val="0"/>
              </a:spcBef>
              <a:spcAft>
                <a:spcPts val="0"/>
              </a:spcAft>
              <a:buClr>
                <a:schemeClr val="dk1"/>
              </a:buClr>
              <a:buSzPts val="1200"/>
              <a:buFont typeface="Arial"/>
              <a:buChar char="•"/>
            </a:pPr>
            <a:r>
              <a:rPr lang="en-US" b="1"/>
              <a:t>1 decision we made</a:t>
            </a:r>
            <a:endParaRPr/>
          </a:p>
          <a:p>
            <a:pPr marL="171450" lvl="0" indent="-171450" algn="l" rtl="0">
              <a:spcBef>
                <a:spcPts val="0"/>
              </a:spcBef>
              <a:spcAft>
                <a:spcPts val="0"/>
              </a:spcAft>
              <a:buClr>
                <a:schemeClr val="dk1"/>
              </a:buClr>
              <a:buSzPts val="1200"/>
              <a:buFont typeface="Arial"/>
              <a:buChar char="•"/>
            </a:pPr>
            <a:r>
              <a:rPr lang="en-US" b="1"/>
              <a:t>1 action step we are working on</a:t>
            </a:r>
            <a:endParaRPr/>
          </a:p>
          <a:p>
            <a:pPr marL="171450" lvl="0" indent="-171450" algn="l" rtl="0">
              <a:spcBef>
                <a:spcPts val="0"/>
              </a:spcBef>
              <a:spcAft>
                <a:spcPts val="0"/>
              </a:spcAft>
              <a:buClr>
                <a:schemeClr val="dk1"/>
              </a:buClr>
              <a:buSzPts val="1200"/>
              <a:buFont typeface="Arial"/>
              <a:buChar char="•"/>
            </a:pPr>
            <a:r>
              <a:rPr lang="en-US" b="1"/>
              <a:t>1 question to ask our team when we share out to them</a:t>
            </a:r>
            <a:endParaRPr/>
          </a:p>
          <a:p>
            <a:pPr marL="171450" lvl="0" indent="-95250" algn="l" rtl="0">
              <a:spcBef>
                <a:spcPts val="0"/>
              </a:spcBef>
              <a:spcAft>
                <a:spcPts val="0"/>
              </a:spcAft>
              <a:buClr>
                <a:schemeClr val="dk1"/>
              </a:buClr>
              <a:buSzPts val="1200"/>
              <a:buFont typeface="Arial"/>
              <a:buNone/>
            </a:pPr>
            <a:endParaRPr b="1"/>
          </a:p>
          <a:p>
            <a:pPr marL="0" lvl="0" indent="0" algn="l" rtl="0">
              <a:spcBef>
                <a:spcPts val="0"/>
              </a:spcBef>
              <a:spcAft>
                <a:spcPts val="0"/>
              </a:spcAft>
              <a:buNone/>
            </a:pPr>
            <a:r>
              <a:rPr lang="en-US" b="1"/>
              <a:t>Report Out</a:t>
            </a:r>
            <a:endParaRPr/>
          </a:p>
          <a:p>
            <a:pPr marL="171450" lvl="0" indent="-171450" algn="l" rtl="0">
              <a:spcBef>
                <a:spcPts val="0"/>
              </a:spcBef>
              <a:spcAft>
                <a:spcPts val="0"/>
              </a:spcAft>
              <a:buClr>
                <a:schemeClr val="dk1"/>
              </a:buClr>
              <a:buSzPts val="1200"/>
              <a:buFont typeface="Arial"/>
              <a:buChar char="•"/>
            </a:pPr>
            <a:r>
              <a:rPr lang="en-US" b="1"/>
              <a:t>What feedback did they get on last meeting Big Idea?</a:t>
            </a:r>
            <a:endParaRPr/>
          </a:p>
          <a:p>
            <a:pPr marL="171450" lvl="0" indent="-171450" algn="l" rtl="0">
              <a:spcBef>
                <a:spcPts val="0"/>
              </a:spcBef>
              <a:spcAft>
                <a:spcPts val="0"/>
              </a:spcAft>
              <a:buClr>
                <a:schemeClr val="dk1"/>
              </a:buClr>
              <a:buSzPts val="1200"/>
              <a:buFont typeface="Arial"/>
              <a:buChar char="•"/>
            </a:pPr>
            <a:r>
              <a:rPr lang="en-US" b="1"/>
              <a:t>What updates do they need to pass along? (not events, etc... but related to our priorites) - can you have a separate way to share events, etc...</a:t>
            </a:r>
            <a:endParaRPr/>
          </a:p>
          <a:p>
            <a:pPr marL="171450" lvl="0" indent="-95250" algn="l" rtl="0">
              <a:spcBef>
                <a:spcPts val="0"/>
              </a:spcBef>
              <a:spcAft>
                <a:spcPts val="0"/>
              </a:spcAft>
              <a:buClr>
                <a:schemeClr val="dk1"/>
              </a:buClr>
              <a:buSzPts val="1200"/>
              <a:buFont typeface="Arial"/>
              <a:buNone/>
            </a:pPr>
            <a:endParaRPr b="1"/>
          </a:p>
          <a:p>
            <a:pPr marL="0" lvl="0" indent="0" algn="l" rtl="0">
              <a:spcBef>
                <a:spcPts val="0"/>
              </a:spcBef>
              <a:spcAft>
                <a:spcPts val="0"/>
              </a:spcAft>
              <a:buNone/>
            </a:pPr>
            <a:r>
              <a:rPr lang="en-US" b="1"/>
              <a:t>Have a standing agenda item (Create at end, Report Back at beginning)</a:t>
            </a:r>
            <a:endParaRPr/>
          </a:p>
        </p:txBody>
      </p:sp>
      <p:sp>
        <p:nvSpPr>
          <p:cNvPr id="369" name="Google Shape;36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Review the Transition Action Guide (TAG) as a group.  This resource also helps define roles and responsibilities for transition planning in general.</a:t>
            </a:r>
            <a:endParaRPr/>
          </a:p>
        </p:txBody>
      </p:sp>
      <p:sp>
        <p:nvSpPr>
          <p:cNvPr id="378" name="Google Shape;37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agenda sets the tone for our meetings. When team members help create it, they're more invested in the outcomes. A strong agenda includes time to share updates, discuss data or action steps, and close with a summary or reflection. </a:t>
            </a:r>
            <a:endParaRPr/>
          </a:p>
          <a:p>
            <a:pPr marL="0" lvl="0" indent="0" algn="l" rtl="0">
              <a:spcBef>
                <a:spcPts val="0"/>
              </a:spcBef>
              <a:spcAft>
                <a:spcPts val="0"/>
              </a:spcAft>
              <a:buNone/>
            </a:pPr>
            <a:endParaRPr/>
          </a:p>
          <a:p>
            <a:pPr marL="0" lvl="0" indent="0" algn="l" rtl="0">
              <a:spcBef>
                <a:spcPts val="0"/>
              </a:spcBef>
              <a:spcAft>
                <a:spcPts val="0"/>
              </a:spcAft>
              <a:buNone/>
            </a:pPr>
            <a:r>
              <a:rPr lang="en-US"/>
              <a:t>When creating agendas together, consider Including time for decision-making to ensure meetings lead to progress, not just discussion. </a:t>
            </a:r>
            <a:endParaRPr/>
          </a:p>
          <a:p>
            <a:pPr marL="0" lvl="0" indent="0" algn="l" rtl="0">
              <a:spcBef>
                <a:spcPts val="0"/>
              </a:spcBef>
              <a:spcAft>
                <a:spcPts val="0"/>
              </a:spcAft>
              <a:buNone/>
            </a:pPr>
            <a:r>
              <a:rPr lang="en-US"/>
              <a:t>Always end with clear next steps so momentum continues between meetings.  This also provides team members to be prepared for the next meeting.</a:t>
            </a:r>
            <a:endParaRPr/>
          </a:p>
          <a:p>
            <a:pPr marL="0" lvl="0" indent="0" algn="l" rtl="0">
              <a:spcBef>
                <a:spcPts val="0"/>
              </a:spcBef>
              <a:spcAft>
                <a:spcPts val="0"/>
              </a:spcAft>
              <a:buNone/>
            </a:pPr>
            <a:endParaRPr/>
          </a:p>
          <a:p>
            <a:pPr marL="0" lvl="0" indent="0" algn="l" rtl="0">
              <a:spcBef>
                <a:spcPts val="0"/>
              </a:spcBef>
              <a:spcAft>
                <a:spcPts val="0"/>
              </a:spcAft>
              <a:buNone/>
            </a:pPr>
            <a:r>
              <a:rPr lang="en-US" b="1"/>
              <a:t>Possible Activities:</a:t>
            </a:r>
            <a:endParaRPr/>
          </a:p>
          <a:p>
            <a:pPr marL="0" lvl="0" indent="0" algn="l" rtl="0">
              <a:spcBef>
                <a:spcPts val="0"/>
              </a:spcBef>
              <a:spcAft>
                <a:spcPts val="0"/>
              </a:spcAft>
              <a:buNone/>
            </a:pPr>
            <a:r>
              <a:rPr lang="en-US"/>
              <a:t>First steps to not overwhelm:</a:t>
            </a:r>
            <a:endParaRPr/>
          </a:p>
          <a:p>
            <a:pPr marL="171450" lvl="0" indent="-171450" algn="l" rtl="0">
              <a:spcBef>
                <a:spcPts val="0"/>
              </a:spcBef>
              <a:spcAft>
                <a:spcPts val="0"/>
              </a:spcAft>
              <a:buClr>
                <a:schemeClr val="dk1"/>
              </a:buClr>
              <a:buSzPts val="1200"/>
              <a:buFont typeface="Arial"/>
              <a:buChar char="•"/>
            </a:pPr>
            <a:r>
              <a:rPr lang="en-US"/>
              <a:t>Preview agenda and invite input (Is there anything we're missing that's important to your agency or role?)</a:t>
            </a:r>
            <a:endParaRPr/>
          </a:p>
          <a:p>
            <a:pPr marL="171450" lvl="0" indent="-171450" algn="l" rtl="0">
              <a:spcBef>
                <a:spcPts val="0"/>
              </a:spcBef>
              <a:spcAft>
                <a:spcPts val="0"/>
              </a:spcAft>
              <a:buClr>
                <a:schemeClr val="dk1"/>
              </a:buClr>
              <a:buSzPts val="1200"/>
              <a:buFont typeface="Arial"/>
              <a:buChar char="•"/>
            </a:pPr>
            <a:r>
              <a:rPr lang="en-US"/>
              <a:t>Start with a Liason Report out (Feedback from Big Ideas, updates or small wins)</a:t>
            </a:r>
            <a:endParaRPr/>
          </a:p>
          <a:p>
            <a:pPr marL="171450" lvl="0" indent="-171450" algn="l" rtl="0">
              <a:spcBef>
                <a:spcPts val="0"/>
              </a:spcBef>
              <a:spcAft>
                <a:spcPts val="0"/>
              </a:spcAft>
              <a:buClr>
                <a:schemeClr val="dk1"/>
              </a:buClr>
              <a:buSzPts val="1200"/>
              <a:buFont typeface="Arial"/>
              <a:buChar char="•"/>
            </a:pPr>
            <a:r>
              <a:rPr lang="en-US"/>
              <a:t>Post-It Parking Lot (write topics or questions that haven't come up or don't fit current agenda)</a:t>
            </a:r>
            <a:endParaRPr/>
          </a:p>
          <a:p>
            <a:pPr marL="171450" lvl="0" indent="-171450" algn="l" rtl="0">
              <a:spcBef>
                <a:spcPts val="0"/>
              </a:spcBef>
              <a:spcAft>
                <a:spcPts val="0"/>
              </a:spcAft>
              <a:buClr>
                <a:schemeClr val="dk1"/>
              </a:buClr>
              <a:buSzPts val="1200"/>
              <a:buFont typeface="Arial"/>
              <a:buChar char="•"/>
            </a:pPr>
            <a:r>
              <a:rPr lang="en-US"/>
              <a:t>Meeting Reflection (What would make our next meeting even more useful for you?)</a:t>
            </a:r>
            <a:endParaRPr/>
          </a:p>
          <a:p>
            <a:pPr marL="171450" lvl="0" indent="-171450" algn="l" rtl="0">
              <a:spcBef>
                <a:spcPts val="0"/>
              </a:spcBef>
              <a:spcAft>
                <a:spcPts val="0"/>
              </a:spcAft>
              <a:buClr>
                <a:schemeClr val="dk1"/>
              </a:buClr>
              <a:buSzPts val="1200"/>
              <a:buFont typeface="Arial"/>
              <a:buChar char="•"/>
            </a:pPr>
            <a:r>
              <a:rPr lang="en-US"/>
              <a:t>Introduce co-creation (What would it look like if we started building agendas together? How could we begin?)</a:t>
            </a:r>
            <a:endParaRPr/>
          </a:p>
          <a:p>
            <a:pPr marL="0" lvl="0" indent="0" algn="l" rtl="0">
              <a:spcBef>
                <a:spcPts val="0"/>
              </a:spcBef>
              <a:spcAft>
                <a:spcPts val="0"/>
              </a:spcAft>
              <a:buNone/>
            </a:pPr>
            <a:endParaRPr/>
          </a:p>
          <a:p>
            <a:pPr marL="0" lvl="0" indent="0" algn="l" rtl="0">
              <a:spcBef>
                <a:spcPts val="0"/>
              </a:spcBef>
              <a:spcAft>
                <a:spcPts val="0"/>
              </a:spcAft>
              <a:buNone/>
            </a:pPr>
            <a:r>
              <a:rPr lang="en-US"/>
              <a:t>If ready, A good starting point may be to co-create a pre-list of required/consistent agenda items (like Liason Report Out, Big Ideas, Next Steps, Learn About (agency or schools or other) etc..</a:t>
            </a:r>
            <a:endParaRPr/>
          </a:p>
          <a:p>
            <a:pPr marL="171450" lvl="0" indent="-171450" algn="l" rtl="0">
              <a:spcBef>
                <a:spcPts val="0"/>
              </a:spcBef>
              <a:spcAft>
                <a:spcPts val="0"/>
              </a:spcAft>
              <a:buClr>
                <a:schemeClr val="dk1"/>
              </a:buClr>
              <a:buSzPts val="1200"/>
              <a:buFont typeface="Arial"/>
              <a:buChar char="•"/>
            </a:pPr>
            <a:r>
              <a:rPr lang="en-US"/>
              <a:t>Individual Brainstorm</a:t>
            </a:r>
            <a:endParaRPr/>
          </a:p>
          <a:p>
            <a:pPr marL="171450" lvl="0" indent="-171450" algn="l" rtl="0">
              <a:spcBef>
                <a:spcPts val="0"/>
              </a:spcBef>
              <a:spcAft>
                <a:spcPts val="0"/>
              </a:spcAft>
              <a:buClr>
                <a:schemeClr val="dk1"/>
              </a:buClr>
              <a:buSzPts val="1200"/>
              <a:buFont typeface="Arial"/>
              <a:buChar char="•"/>
            </a:pPr>
            <a:r>
              <a:rPr lang="en-US"/>
              <a:t>Group &amp; Cluster</a:t>
            </a:r>
            <a:endParaRPr/>
          </a:p>
          <a:p>
            <a:pPr marL="171450" lvl="0" indent="-171450" algn="l" rtl="0">
              <a:spcBef>
                <a:spcPts val="0"/>
              </a:spcBef>
              <a:spcAft>
                <a:spcPts val="0"/>
              </a:spcAft>
              <a:buClr>
                <a:schemeClr val="dk1"/>
              </a:buClr>
              <a:buSzPts val="1200"/>
              <a:buFont typeface="Arial"/>
              <a:buChar char="•"/>
            </a:pPr>
            <a:r>
              <a:rPr lang="en-US"/>
              <a:t>Prioritize</a:t>
            </a:r>
            <a:endParaRPr/>
          </a:p>
        </p:txBody>
      </p:sp>
      <p:sp>
        <p:nvSpPr>
          <p:cNvPr id="386" name="Google Shape;38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Let’s put our ideas into action. These activities give our team a chance to reflect on your current structure and imagine what’s possible. The self-assessment provides a space to identify gaps or areas for improvement. T</a:t>
            </a:r>
            <a:endParaRPr/>
          </a:p>
          <a:p>
            <a:pPr marL="0" lvl="0" indent="0" algn="l" rtl="0">
              <a:spcBef>
                <a:spcPts val="0"/>
              </a:spcBef>
              <a:spcAft>
                <a:spcPts val="0"/>
              </a:spcAft>
              <a:buNone/>
            </a:pPr>
            <a:r>
              <a:rPr lang="en-US"/>
              <a:t>he role simulation encourages hands-on practice</a:t>
            </a:r>
            <a:endParaRPr/>
          </a:p>
          <a:p>
            <a:pPr marL="0" lvl="0" indent="0" algn="l" rtl="0">
              <a:spcBef>
                <a:spcPts val="0"/>
              </a:spcBef>
              <a:spcAft>
                <a:spcPts val="0"/>
              </a:spcAft>
              <a:buNone/>
            </a:pPr>
            <a:r>
              <a:rPr lang="en-US"/>
              <a:t>the visual meeting map helps you design a system that works for your team. Whether you’re building from scratch or fine-tuning an existing structure, this is your chance to shape your ideal team rhythm.</a:t>
            </a:r>
            <a:endParaRPr/>
          </a:p>
          <a:p>
            <a:pPr marL="0" lvl="0" indent="0" algn="l" rtl="0">
              <a:spcBef>
                <a:spcPts val="0"/>
              </a:spcBef>
              <a:spcAft>
                <a:spcPts val="0"/>
              </a:spcAft>
              <a:buNone/>
            </a:pPr>
            <a:endParaRPr/>
          </a:p>
          <a:p>
            <a:pPr marL="0" lvl="0" indent="0" algn="l" rtl="0">
              <a:spcBef>
                <a:spcPts val="0"/>
              </a:spcBef>
              <a:spcAft>
                <a:spcPts val="0"/>
              </a:spcAft>
              <a:buNone/>
            </a:pPr>
            <a:r>
              <a:rPr lang="en-US" b="1"/>
              <a:t>Develop for teams these resources to utilize</a:t>
            </a:r>
            <a:endParaRPr/>
          </a:p>
          <a:p>
            <a:pPr marL="0" lvl="0" indent="0" algn="l" rtl="0">
              <a:spcBef>
                <a:spcPts val="0"/>
              </a:spcBef>
              <a:spcAft>
                <a:spcPts val="0"/>
              </a:spcAft>
              <a:buNone/>
            </a:pPr>
            <a:endParaRPr b="1"/>
          </a:p>
          <a:p>
            <a:pPr marL="0" lvl="0" indent="0" algn="l" rtl="0">
              <a:spcBef>
                <a:spcPts val="0"/>
              </a:spcBef>
              <a:spcAft>
                <a:spcPts val="0"/>
              </a:spcAft>
              <a:buNone/>
            </a:pPr>
            <a:r>
              <a:rPr lang="en-US"/>
              <a:t>1. Team Meeting Self-Assessment Checklist</a:t>
            </a:r>
            <a:endParaRPr/>
          </a:p>
          <a:p>
            <a:pPr marL="0" lvl="0" indent="0" algn="l" rtl="0">
              <a:spcBef>
                <a:spcPts val="0"/>
              </a:spcBef>
              <a:spcAft>
                <a:spcPts val="0"/>
              </a:spcAft>
              <a:buNone/>
            </a:pPr>
            <a:r>
              <a:rPr lang="en-US" b="1"/>
              <a:t>Instructions:</a:t>
            </a:r>
            <a:r>
              <a:rPr lang="en-US"/>
              <a:t> As a team, review each item and mark whether this is currently in place, needs improvement, or is not yet in place. Use this to spark discussion and set priorities.</a:t>
            </a:r>
            <a:endParaRPr/>
          </a:p>
          <a:p>
            <a:pPr marL="0" lvl="0" indent="0" algn="ctr" rtl="0">
              <a:spcBef>
                <a:spcPts val="0"/>
              </a:spcBef>
              <a:spcAft>
                <a:spcPts val="0"/>
              </a:spcAft>
              <a:buNone/>
            </a:pPr>
            <a:r>
              <a:rPr lang="en-US" b="1"/>
              <a:t>Element</a:t>
            </a:r>
            <a:endParaRPr/>
          </a:p>
          <a:p>
            <a:pPr marL="0" lvl="0" indent="0" algn="ctr" rtl="0">
              <a:spcBef>
                <a:spcPts val="0"/>
              </a:spcBef>
              <a:spcAft>
                <a:spcPts val="0"/>
              </a:spcAft>
              <a:buNone/>
            </a:pPr>
            <a:r>
              <a:rPr lang="en-US" b="1"/>
              <a:t>In Place</a:t>
            </a:r>
            <a:endParaRPr/>
          </a:p>
          <a:p>
            <a:pPr marL="0" lvl="0" indent="0" algn="ctr" rtl="0">
              <a:spcBef>
                <a:spcPts val="0"/>
              </a:spcBef>
              <a:spcAft>
                <a:spcPts val="0"/>
              </a:spcAft>
              <a:buNone/>
            </a:pPr>
            <a:r>
              <a:rPr lang="en-US" b="1"/>
              <a:t>Needs Improvement</a:t>
            </a:r>
            <a:endParaRPr/>
          </a:p>
          <a:p>
            <a:pPr marL="0" lvl="0" indent="0" algn="ctr" rtl="0">
              <a:spcBef>
                <a:spcPts val="0"/>
              </a:spcBef>
              <a:spcAft>
                <a:spcPts val="0"/>
              </a:spcAft>
              <a:buNone/>
            </a:pPr>
            <a:r>
              <a:rPr lang="en-US" b="1"/>
              <a:t>Not in Place</a:t>
            </a:r>
            <a:endParaRPr/>
          </a:p>
          <a:p>
            <a:pPr marL="0" lvl="0" indent="0" algn="ctr" rtl="0">
              <a:spcBef>
                <a:spcPts val="0"/>
              </a:spcBef>
              <a:spcAft>
                <a:spcPts val="0"/>
              </a:spcAft>
              <a:buNone/>
            </a:pPr>
            <a:r>
              <a:rPr lang="en-US" b="1"/>
              <a:t>Notes/Next Steps</a:t>
            </a:r>
            <a:endParaRPr/>
          </a:p>
          <a:p>
            <a:pPr marL="0" lvl="0" indent="0" algn="l" rtl="0">
              <a:spcBef>
                <a:spcPts val="0"/>
              </a:spcBef>
              <a:spcAft>
                <a:spcPts val="0"/>
              </a:spcAft>
              <a:buNone/>
            </a:pPr>
            <a:endParaRPr/>
          </a:p>
          <a:p>
            <a:pPr marL="0" lvl="0" indent="0" algn="l" rtl="0">
              <a:spcBef>
                <a:spcPts val="0"/>
              </a:spcBef>
              <a:spcAft>
                <a:spcPts val="0"/>
              </a:spcAft>
              <a:buNone/>
            </a:pPr>
            <a:r>
              <a:rPr lang="en-US"/>
              <a:t>min</a:t>
            </a:r>
            <a:endParaRPr/>
          </a:p>
          <a:p>
            <a:pPr marL="0" lvl="0" indent="0" algn="l" rtl="0">
              <a:spcBef>
                <a:spcPts val="0"/>
              </a:spcBef>
              <a:spcAft>
                <a:spcPts val="0"/>
              </a:spcAft>
              <a:buNone/>
            </a:pPr>
            <a:r>
              <a:rPr lang="en-US"/>
              <a:t>Action Planning</a:t>
            </a:r>
            <a:endParaRPr/>
          </a:p>
          <a:p>
            <a:pPr marL="0" lvl="0" indent="0" algn="l" rtl="0">
              <a:spcBef>
                <a:spcPts val="0"/>
              </a:spcBef>
              <a:spcAft>
                <a:spcPts val="0"/>
              </a:spcAft>
              <a:buNone/>
            </a:pPr>
            <a:r>
              <a:rPr lang="en-US"/>
              <a:t>Facilitator</a:t>
            </a:r>
            <a:endParaRPr/>
          </a:p>
          <a:p>
            <a:pPr marL="0" lvl="0" indent="0" algn="l" rtl="0">
              <a:spcBef>
                <a:spcPts val="0"/>
              </a:spcBef>
              <a:spcAft>
                <a:spcPts val="0"/>
              </a:spcAft>
              <a:buNone/>
            </a:pPr>
            <a:r>
              <a:rPr lang="en-US"/>
              <a:t>5 min</a:t>
            </a:r>
            <a:endParaRPr/>
          </a:p>
          <a:p>
            <a:pPr marL="0" lvl="0" indent="0" algn="l" rtl="0">
              <a:spcBef>
                <a:spcPts val="0"/>
              </a:spcBef>
              <a:spcAft>
                <a:spcPts val="0"/>
              </a:spcAft>
              <a:buNone/>
            </a:pPr>
            <a:r>
              <a:rPr lang="en-US"/>
              <a:t>Reflection &amp; Wrap-Up</a:t>
            </a:r>
            <a:endParaRPr/>
          </a:p>
          <a:p>
            <a:pPr marL="0" lvl="0" indent="0" algn="l" rtl="0">
              <a:spcBef>
                <a:spcPts val="0"/>
              </a:spcBef>
              <a:spcAft>
                <a:spcPts val="0"/>
              </a:spcAft>
              <a:buNone/>
            </a:pPr>
            <a:r>
              <a:rPr lang="en-US"/>
              <a:t>Process Observer</a:t>
            </a:r>
            <a:endParaRPr/>
          </a:p>
          <a:p>
            <a:pPr marL="0" lvl="0" indent="0" algn="l" rtl="0">
              <a:spcBef>
                <a:spcPts val="0"/>
              </a:spcBef>
              <a:spcAft>
                <a:spcPts val="0"/>
              </a:spcAft>
              <a:buNone/>
            </a:pPr>
            <a:r>
              <a:rPr lang="en-US" b="1"/>
              <a:t>Next Meeting:</a:t>
            </a:r>
            <a:r>
              <a:rPr lang="en-US"/>
              <a:t> [Insert Date &amp; Time]</a:t>
            </a:r>
            <a:endParaRPr/>
          </a:p>
          <a:p>
            <a:pPr marL="0" lvl="0" indent="0" algn="l" rtl="0">
              <a:spcBef>
                <a:spcPts val="0"/>
              </a:spcBef>
              <a:spcAft>
                <a:spcPts val="0"/>
              </a:spcAft>
              <a:buNone/>
            </a:pPr>
            <a:r>
              <a:rPr lang="en-US" b="1"/>
              <a:t>Roles for Next Meeting:</a:t>
            </a:r>
            <a:r>
              <a:rPr lang="en-US"/>
              <a:t> [Assign or Rotate]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4. Ideal Meeting Structure Visual Map</a:t>
            </a:r>
            <a:endParaRPr/>
          </a:p>
          <a:p>
            <a:pPr marL="0" lvl="0" indent="0" algn="l" rtl="0">
              <a:spcBef>
                <a:spcPts val="0"/>
              </a:spcBef>
              <a:spcAft>
                <a:spcPts val="0"/>
              </a:spcAft>
              <a:buNone/>
            </a:pPr>
            <a:r>
              <a:rPr lang="en-US" b="1"/>
              <a:t>Instructions:</a:t>
            </a:r>
            <a:r>
              <a:rPr lang="en-US"/>
              <a:t> Use the space below to sketch your team’s ideal meeting flow. Include frequency (e.g., monthly), type of meetings (business, core, virtual), typical agenda sections, and role use.</a:t>
            </a:r>
            <a:endParaRPr/>
          </a:p>
          <a:p>
            <a:pPr marL="0" lvl="0" indent="0" algn="l" rtl="0">
              <a:spcBef>
                <a:spcPts val="0"/>
              </a:spcBef>
              <a:spcAft>
                <a:spcPts val="0"/>
              </a:spcAft>
              <a:buNone/>
            </a:pPr>
            <a:r>
              <a:rPr lang="en-US"/>
              <a:t>(Draw your ideal structure or use shapes/arrows to create a "map")</a:t>
            </a:r>
            <a:endParaRPr/>
          </a:p>
          <a:p>
            <a:pPr marL="0" lvl="0" indent="0" algn="l" rtl="0">
              <a:spcBef>
                <a:spcPts val="0"/>
              </a:spcBef>
              <a:spcAft>
                <a:spcPts val="0"/>
              </a:spcAft>
              <a:buNone/>
            </a:pPr>
            <a:r>
              <a:rPr lang="en-US"/>
              <a:t>[Monthly Business Meeting] ---&gt; [Quarterly Core Meeting] ---&gt; [Annual Goal Setting]</a:t>
            </a:r>
            <a:br>
              <a:rPr lang="en-US"/>
            </a:br>
            <a:br>
              <a:rPr lang="en-US"/>
            </a:br>
            <a:r>
              <a:rPr lang="en-US"/>
              <a:t>[Virtual Check-ins] --&gt; [Face-to-Face Planning Days]</a:t>
            </a:r>
            <a:br>
              <a:rPr lang="en-US"/>
            </a:br>
            <a:br>
              <a:rPr lang="en-US"/>
            </a:br>
            <a:r>
              <a:rPr lang="en-US"/>
              <a:t>Agenda Flow:</a:t>
            </a:r>
            <a:br>
              <a:rPr lang="en-US"/>
            </a:br>
            <a:r>
              <a:rPr lang="en-US"/>
              <a:t>Welcome &gt; Updates &gt; Key Discussion &gt; Decisions &gt; Wrap-Up</a:t>
            </a:r>
            <a:endParaRPr/>
          </a:p>
          <a:p>
            <a:pPr marL="0" lvl="0" indent="0" algn="l" rtl="0">
              <a:spcBef>
                <a:spcPts val="0"/>
              </a:spcBef>
              <a:spcAft>
                <a:spcPts val="0"/>
              </a:spcAft>
              <a:buNone/>
            </a:pPr>
            <a:r>
              <a:rPr lang="en-US"/>
              <a:t>(Use blank space below for drawing or sticky note planning)</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Alternate activities:</a:t>
            </a:r>
            <a:endParaRPr/>
          </a:p>
          <a:p>
            <a:pPr marL="0" lvl="0" indent="0" algn="l" rtl="0">
              <a:spcBef>
                <a:spcPts val="0"/>
              </a:spcBef>
              <a:spcAft>
                <a:spcPts val="0"/>
              </a:spcAft>
              <a:buNone/>
            </a:pPr>
            <a:r>
              <a:rPr lang="en-US" b="1"/>
              <a:t>Three-Column Sort:</a:t>
            </a:r>
            <a:endParaRPr/>
          </a:p>
          <a:p>
            <a:pPr marL="0" lvl="0" indent="0" algn="l" rtl="0">
              <a:spcBef>
                <a:spcPts val="0"/>
              </a:spcBef>
              <a:spcAft>
                <a:spcPts val="0"/>
              </a:spcAft>
              <a:buNone/>
            </a:pPr>
            <a:r>
              <a:rPr lang="en-US"/>
              <a:t>Create three columns:</a:t>
            </a:r>
            <a:endParaRPr/>
          </a:p>
          <a:p>
            <a:pPr marL="171450" lvl="0" indent="-171450" algn="l" rtl="0">
              <a:spcBef>
                <a:spcPts val="0"/>
              </a:spcBef>
              <a:spcAft>
                <a:spcPts val="0"/>
              </a:spcAft>
              <a:buClr>
                <a:schemeClr val="dk1"/>
              </a:buClr>
              <a:buSzPts val="1200"/>
              <a:buFont typeface="Arial"/>
              <a:buChar char="•"/>
            </a:pPr>
            <a:r>
              <a:rPr lang="en-US" b="1"/>
              <a:t>Keep</a:t>
            </a:r>
            <a:r>
              <a:rPr lang="en-US"/>
              <a:t> (What’s working in our structure?)</a:t>
            </a:r>
            <a:endParaRPr/>
          </a:p>
          <a:p>
            <a:pPr marL="171450" lvl="0" indent="-171450" algn="l" rtl="0">
              <a:spcBef>
                <a:spcPts val="0"/>
              </a:spcBef>
              <a:spcAft>
                <a:spcPts val="0"/>
              </a:spcAft>
              <a:buClr>
                <a:schemeClr val="dk1"/>
              </a:buClr>
              <a:buSzPts val="1200"/>
              <a:buFont typeface="Arial"/>
              <a:buChar char="•"/>
            </a:pPr>
            <a:r>
              <a:rPr lang="en-US" b="1"/>
              <a:t>Change</a:t>
            </a:r>
            <a:r>
              <a:rPr lang="en-US"/>
              <a:t> (What’s not working?)</a:t>
            </a:r>
            <a:endParaRPr/>
          </a:p>
          <a:p>
            <a:pPr marL="171450" lvl="0" indent="-171450" algn="l" rtl="0">
              <a:spcBef>
                <a:spcPts val="0"/>
              </a:spcBef>
              <a:spcAft>
                <a:spcPts val="0"/>
              </a:spcAft>
              <a:buClr>
                <a:schemeClr val="dk1"/>
              </a:buClr>
              <a:buSzPts val="1200"/>
              <a:buFont typeface="Arial"/>
              <a:buChar char="•"/>
            </a:pPr>
            <a:r>
              <a:rPr lang="en-US" b="1"/>
              <a:t>Start</a:t>
            </a:r>
            <a:r>
              <a:rPr lang="en-US"/>
              <a:t> (What would help us function better?)</a:t>
            </a:r>
            <a:endParaRPr/>
          </a:p>
          <a:p>
            <a:pPr marL="0" lvl="0" indent="0" algn="l" rtl="0">
              <a:spcBef>
                <a:spcPts val="0"/>
              </a:spcBef>
              <a:spcAft>
                <a:spcPts val="0"/>
              </a:spcAft>
              <a:buNone/>
            </a:pPr>
            <a:r>
              <a:rPr lang="en-US"/>
              <a:t>Have small groups brainstorm and then share out.</a:t>
            </a:r>
            <a:endParaRPr/>
          </a:p>
          <a:p>
            <a:pPr marL="0" lvl="0" indent="0" algn="l" rtl="0">
              <a:spcBef>
                <a:spcPts val="0"/>
              </a:spcBef>
              <a:spcAft>
                <a:spcPts val="0"/>
              </a:spcAft>
              <a:buNone/>
            </a:pPr>
            <a:endParaRPr b="1"/>
          </a:p>
          <a:p>
            <a:pPr marL="0" lvl="0" indent="0" algn="l" rtl="0">
              <a:spcBef>
                <a:spcPts val="0"/>
              </a:spcBef>
              <a:spcAft>
                <a:spcPts val="0"/>
              </a:spcAft>
              <a:buNone/>
            </a:pPr>
            <a:r>
              <a:rPr lang="en-US" b="1"/>
              <a:t>One Wish</a:t>
            </a:r>
            <a:endParaRPr/>
          </a:p>
          <a:p>
            <a:pPr marL="0" lvl="0" indent="0" algn="l" rtl="0">
              <a:spcBef>
                <a:spcPts val="0"/>
              </a:spcBef>
              <a:spcAft>
                <a:spcPts val="0"/>
              </a:spcAft>
              <a:buNone/>
            </a:pPr>
            <a:r>
              <a:rPr lang="en-US"/>
              <a:t>Ask each person to finish the sentence:</a:t>
            </a:r>
            <a:endParaRPr/>
          </a:p>
          <a:p>
            <a:pPr marL="0" lvl="0" indent="0" algn="l" rtl="0">
              <a:spcBef>
                <a:spcPts val="0"/>
              </a:spcBef>
              <a:spcAft>
                <a:spcPts val="0"/>
              </a:spcAft>
              <a:buNone/>
            </a:pPr>
            <a:r>
              <a:rPr lang="en-US"/>
              <a:t>“If I could change one thing about how our team is set up, I would…”</a:t>
            </a:r>
            <a:endParaRPr/>
          </a:p>
          <a:p>
            <a:pPr marL="628650" lvl="1" indent="-171450" algn="l" rtl="0">
              <a:spcBef>
                <a:spcPts val="0"/>
              </a:spcBef>
              <a:spcAft>
                <a:spcPts val="0"/>
              </a:spcAft>
              <a:buClr>
                <a:schemeClr val="dk1"/>
              </a:buClr>
              <a:buSzPts val="1200"/>
              <a:buFont typeface="Arial"/>
              <a:buChar char="•"/>
            </a:pPr>
            <a:r>
              <a:rPr lang="en-US"/>
              <a:t>This works great as an anonymous input or sticky note wall.</a:t>
            </a:r>
            <a:endParaRPr/>
          </a:p>
          <a:p>
            <a:pPr marL="628650" lvl="1" indent="-95250" algn="l" rtl="0">
              <a:spcBef>
                <a:spcPts val="0"/>
              </a:spcBef>
              <a:spcAft>
                <a:spcPts val="0"/>
              </a:spcAft>
              <a:buClr>
                <a:schemeClr val="dk1"/>
              </a:buClr>
              <a:buSzPts val="1200"/>
              <a:buFont typeface="Arial"/>
              <a:buNone/>
            </a:pPr>
            <a:endParaRPr/>
          </a:p>
          <a:p>
            <a:pPr marL="628650" lvl="1" indent="-95250" algn="l" rtl="0">
              <a:spcBef>
                <a:spcPts val="0"/>
              </a:spcBef>
              <a:spcAft>
                <a:spcPts val="0"/>
              </a:spcAft>
              <a:buClr>
                <a:schemeClr val="dk1"/>
              </a:buClr>
              <a:buSzPts val="1200"/>
              <a:buFont typeface="Arial"/>
              <a:buNone/>
            </a:pPr>
            <a:endParaRPr b="1"/>
          </a:p>
          <a:p>
            <a:pPr marL="0" lvl="0" indent="0" algn="l" rtl="0">
              <a:spcBef>
                <a:spcPts val="0"/>
              </a:spcBef>
              <a:spcAft>
                <a:spcPts val="0"/>
              </a:spcAft>
              <a:buNone/>
            </a:pPr>
            <a:r>
              <a:rPr lang="en-US" b="1"/>
              <a:t>Who Does What?</a:t>
            </a:r>
            <a:endParaRPr/>
          </a:p>
          <a:p>
            <a:pPr marL="0" lvl="0" indent="0" algn="l" rtl="0">
              <a:spcBef>
                <a:spcPts val="0"/>
              </a:spcBef>
              <a:spcAft>
                <a:spcPts val="0"/>
              </a:spcAft>
              <a:buNone/>
            </a:pPr>
            <a:r>
              <a:rPr lang="en-US"/>
              <a:t>Have each person write their name/agency on a sticky notes and place them under categories like:</a:t>
            </a:r>
            <a:endParaRPr/>
          </a:p>
          <a:p>
            <a:pPr marL="0" lvl="0" indent="0" algn="l" rtl="0">
              <a:spcBef>
                <a:spcPts val="0"/>
              </a:spcBef>
              <a:spcAft>
                <a:spcPts val="0"/>
              </a:spcAft>
              <a:buNone/>
            </a:pPr>
            <a:r>
              <a:rPr lang="en-US" b="1"/>
              <a:t>Connects to Youth or Families</a:t>
            </a:r>
            <a:endParaRPr/>
          </a:p>
          <a:p>
            <a:pPr marL="628650" lvl="1" indent="-171450" algn="l" rtl="0">
              <a:spcBef>
                <a:spcPts val="0"/>
              </a:spcBef>
              <a:spcAft>
                <a:spcPts val="0"/>
              </a:spcAft>
              <a:buClr>
                <a:schemeClr val="dk1"/>
              </a:buClr>
              <a:buSzPts val="1200"/>
              <a:buFont typeface="Arial"/>
              <a:buChar char="•"/>
            </a:pPr>
            <a:r>
              <a:rPr lang="en-US"/>
              <a:t>Who brings real voices and experiences into the room?</a:t>
            </a:r>
            <a:endParaRPr/>
          </a:p>
          <a:p>
            <a:pPr marL="628650" lvl="1" indent="-171450" algn="l" rtl="0">
              <a:spcBef>
                <a:spcPts val="0"/>
              </a:spcBef>
              <a:spcAft>
                <a:spcPts val="0"/>
              </a:spcAft>
              <a:buClr>
                <a:schemeClr val="dk1"/>
              </a:buClr>
              <a:buSzPts val="1200"/>
              <a:buFont typeface="Arial"/>
              <a:buChar char="•"/>
            </a:pPr>
            <a:r>
              <a:rPr lang="en-US"/>
              <a:t>Who takes information directly to youth families?</a:t>
            </a:r>
            <a:endParaRPr/>
          </a:p>
          <a:p>
            <a:pPr marL="0" lvl="0" indent="0" algn="l" rtl="0">
              <a:spcBef>
                <a:spcPts val="0"/>
              </a:spcBef>
              <a:spcAft>
                <a:spcPts val="0"/>
              </a:spcAft>
              <a:buNone/>
            </a:pPr>
            <a:r>
              <a:rPr lang="en-US" b="1"/>
              <a:t>Liason to an Agency or School</a:t>
            </a:r>
            <a:endParaRPr/>
          </a:p>
          <a:p>
            <a:pPr marL="628650" lvl="1" indent="-171450" algn="l" rtl="0">
              <a:spcBef>
                <a:spcPts val="0"/>
              </a:spcBef>
              <a:spcAft>
                <a:spcPts val="0"/>
              </a:spcAft>
              <a:buClr>
                <a:schemeClr val="dk1"/>
              </a:buClr>
              <a:buSzPts val="1200"/>
              <a:buFont typeface="Arial"/>
              <a:buChar char="•"/>
            </a:pPr>
            <a:r>
              <a:rPr lang="en-US"/>
              <a:t>Who is expected to take info back or bring info from agency/school/other?</a:t>
            </a:r>
            <a:endParaRPr/>
          </a:p>
          <a:p>
            <a:pPr marL="0" lvl="0" indent="0" algn="l" rtl="0">
              <a:spcBef>
                <a:spcPts val="0"/>
              </a:spcBef>
              <a:spcAft>
                <a:spcPts val="0"/>
              </a:spcAft>
              <a:buNone/>
            </a:pPr>
            <a:r>
              <a:rPr lang="en-US" b="1"/>
              <a:t>Implements or Supports Services</a:t>
            </a:r>
            <a:endParaRPr/>
          </a:p>
          <a:p>
            <a:pPr marL="628650" lvl="1" indent="-171450" algn="l" rtl="0">
              <a:spcBef>
                <a:spcPts val="0"/>
              </a:spcBef>
              <a:spcAft>
                <a:spcPts val="0"/>
              </a:spcAft>
              <a:buClr>
                <a:schemeClr val="dk1"/>
              </a:buClr>
              <a:buSzPts val="1200"/>
              <a:buFont typeface="Arial"/>
              <a:buChar char="•"/>
            </a:pPr>
            <a:r>
              <a:rPr lang="en-US"/>
              <a:t>Helps with planning/action steps?</a:t>
            </a:r>
            <a:endParaRPr/>
          </a:p>
          <a:p>
            <a:pPr marL="628650" lvl="1" indent="-171450" algn="l" rtl="0">
              <a:spcBef>
                <a:spcPts val="0"/>
              </a:spcBef>
              <a:spcAft>
                <a:spcPts val="0"/>
              </a:spcAft>
              <a:buClr>
                <a:schemeClr val="dk1"/>
              </a:buClr>
              <a:buSzPts val="1200"/>
              <a:buFont typeface="Arial"/>
              <a:buChar char="•"/>
            </a:pPr>
            <a:r>
              <a:rPr lang="en-US"/>
              <a:t>Who can take action based on the team’s decisions?</a:t>
            </a:r>
            <a:endParaRPr/>
          </a:p>
          <a:p>
            <a:pPr marL="0" lvl="0" indent="0" algn="l" rtl="0">
              <a:spcBef>
                <a:spcPts val="0"/>
              </a:spcBef>
              <a:spcAft>
                <a:spcPts val="0"/>
              </a:spcAft>
              <a:buNone/>
            </a:pPr>
            <a:r>
              <a:rPr lang="en-US" b="1"/>
              <a:t>Uses Data or Brings Insights</a:t>
            </a:r>
            <a:endParaRPr/>
          </a:p>
          <a:p>
            <a:pPr marL="628650" lvl="1" indent="-171450" algn="l" rtl="0">
              <a:spcBef>
                <a:spcPts val="0"/>
              </a:spcBef>
              <a:spcAft>
                <a:spcPts val="0"/>
              </a:spcAft>
              <a:buClr>
                <a:schemeClr val="dk1"/>
              </a:buClr>
              <a:buSzPts val="1200"/>
              <a:buFont typeface="Arial"/>
              <a:buChar char="•"/>
            </a:pPr>
            <a:r>
              <a:rPr lang="en-US"/>
              <a:t>Who shares information that helps us make smart decisions?</a:t>
            </a:r>
            <a:endParaRPr/>
          </a:p>
          <a:p>
            <a:pPr marL="0" lvl="0" indent="0" algn="l" rtl="0">
              <a:spcBef>
                <a:spcPts val="0"/>
              </a:spcBef>
              <a:spcAft>
                <a:spcPts val="0"/>
              </a:spcAft>
              <a:buNone/>
            </a:pPr>
            <a:r>
              <a:rPr lang="en-US" b="1"/>
              <a:t>Follows Up on Team Decisions</a:t>
            </a:r>
            <a:endParaRPr/>
          </a:p>
          <a:p>
            <a:pPr marL="628650" lvl="1" indent="-171450" algn="l" rtl="0">
              <a:spcBef>
                <a:spcPts val="0"/>
              </a:spcBef>
              <a:spcAft>
                <a:spcPts val="0"/>
              </a:spcAft>
              <a:buClr>
                <a:schemeClr val="dk1"/>
              </a:buClr>
              <a:buSzPts val="1200"/>
              <a:buFont typeface="Arial"/>
              <a:buChar char="•"/>
            </a:pPr>
            <a:r>
              <a:rPr lang="en-US"/>
              <a:t>Who makes sure the team’s plans turn into action?</a:t>
            </a:r>
            <a:endParaRPr/>
          </a:p>
          <a:p>
            <a:pPr marL="0" lvl="0" indent="0" algn="l" rtl="0">
              <a:spcBef>
                <a:spcPts val="0"/>
              </a:spcBef>
              <a:spcAft>
                <a:spcPts val="0"/>
              </a:spcAft>
              <a:buNone/>
            </a:pPr>
            <a:r>
              <a:rPr lang="en-US" b="1"/>
              <a:t>Lifts Underheard Voices</a:t>
            </a:r>
            <a:endParaRPr/>
          </a:p>
          <a:p>
            <a:pPr marL="628650" lvl="1" indent="-171450" algn="l" rtl="0">
              <a:spcBef>
                <a:spcPts val="0"/>
              </a:spcBef>
              <a:spcAft>
                <a:spcPts val="0"/>
              </a:spcAft>
              <a:buClr>
                <a:schemeClr val="dk1"/>
              </a:buClr>
              <a:buSzPts val="1200"/>
              <a:buFont typeface="Arial"/>
              <a:buChar char="•"/>
            </a:pPr>
            <a:r>
              <a:rPr lang="en-US"/>
              <a:t>Who helps make sure every student and family is considered?</a:t>
            </a:r>
            <a:endParaRPr/>
          </a:p>
          <a:p>
            <a:pPr marL="0" lvl="0" indent="0" algn="l" rtl="0">
              <a:spcBef>
                <a:spcPts val="0"/>
              </a:spcBef>
              <a:spcAft>
                <a:spcPts val="0"/>
              </a:spcAft>
              <a:buNone/>
            </a:pPr>
            <a:r>
              <a:rPr lang="en-US" b="1"/>
              <a:t>Engages in Meetings</a:t>
            </a:r>
            <a:endParaRPr/>
          </a:p>
          <a:p>
            <a:pPr marL="628650" lvl="1" indent="-171450" algn="l" rtl="0">
              <a:spcBef>
                <a:spcPts val="0"/>
              </a:spcBef>
              <a:spcAft>
                <a:spcPts val="0"/>
              </a:spcAft>
              <a:buClr>
                <a:schemeClr val="dk1"/>
              </a:buClr>
              <a:buSzPts val="1200"/>
              <a:buFont typeface="Arial"/>
              <a:buChar char="•"/>
            </a:pPr>
            <a:r>
              <a:rPr lang="en-US"/>
              <a:t>Who contributes to or leads parts of meetings? </a:t>
            </a:r>
            <a:endParaRPr/>
          </a:p>
          <a:p>
            <a:pPr marL="628650" lvl="1" indent="-171450" algn="l" rtl="0">
              <a:spcBef>
                <a:spcPts val="0"/>
              </a:spcBef>
              <a:spcAft>
                <a:spcPts val="0"/>
              </a:spcAft>
              <a:buClr>
                <a:schemeClr val="dk1"/>
              </a:buClr>
              <a:buSzPts val="1200"/>
              <a:buFont typeface="Arial"/>
              <a:buChar char="•"/>
            </a:pPr>
            <a:r>
              <a:rPr lang="en-US"/>
              <a:t>Who attends regularly?</a:t>
            </a:r>
            <a:endParaRPr/>
          </a:p>
          <a:p>
            <a:pPr marL="628650" lvl="1" indent="-171450" algn="l" rtl="0">
              <a:spcBef>
                <a:spcPts val="0"/>
              </a:spcBef>
              <a:spcAft>
                <a:spcPts val="0"/>
              </a:spcAft>
              <a:buClr>
                <a:schemeClr val="dk1"/>
              </a:buClr>
              <a:buSzPts val="1200"/>
              <a:buFont typeface="Arial"/>
              <a:buChar char="•"/>
            </a:pPr>
            <a:r>
              <a:rPr lang="en-US"/>
              <a:t>Who helps guide the team’s focus, goals, or follow-through (speaks up)?</a:t>
            </a:r>
            <a:endParaRPr/>
          </a:p>
          <a:p>
            <a:pPr marL="171450" lvl="0" indent="-95250" algn="l" rtl="0">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US" b="1"/>
              <a:t>Look for gaps or overlaps</a:t>
            </a:r>
            <a:r>
              <a:rPr lang="en-US"/>
              <a:t> — is someone carrying too much? Are any roles unclear?</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95" name="Google Shape;39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By evaluating what we learned in EXPLORE we can create FOCUSED &amp; ATTAINABLE action plans.</a:t>
            </a:r>
            <a:endParaRPr/>
          </a:p>
          <a:p>
            <a:pPr marL="0" lvl="0" indent="0" algn="l" rtl="0">
              <a:spcBef>
                <a:spcPts val="0"/>
              </a:spcBef>
              <a:spcAft>
                <a:spcPts val="0"/>
              </a:spcAft>
              <a:buNone/>
            </a:pPr>
            <a:endParaRPr/>
          </a:p>
        </p:txBody>
      </p:sp>
      <p:sp>
        <p:nvSpPr>
          <p:cNvPr id="404" name="Google Shape;404;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objectives for today's meeting are: Read slide</a:t>
            </a:r>
            <a:endParaRPr/>
          </a:p>
          <a:p>
            <a:pPr marL="0" lvl="0" indent="0" algn="l" rtl="0">
              <a:spcBef>
                <a:spcPts val="0"/>
              </a:spcBef>
              <a:spcAft>
                <a:spcPts val="0"/>
              </a:spcAft>
              <a:buNone/>
            </a:pPr>
            <a:endParaRPr/>
          </a:p>
          <a:p>
            <a:pPr marL="0" lvl="0" indent="0" algn="l" rtl="0">
              <a:spcBef>
                <a:spcPts val="0"/>
              </a:spcBef>
              <a:spcAft>
                <a:spcPts val="0"/>
              </a:spcAft>
              <a:buNone/>
            </a:pPr>
            <a:r>
              <a:rPr lang="en-US"/>
              <a:t>In this section, we will focus on how our team can evaluate our current transition planning efforts. Evaluation is not only about looking back but also about moving forward. It involves collecting both formal and informal data to identify what’s working and what needs improvement. Once those gaps and strengths are clear, our team can create action steps that align with our existing  community needs. Remember, shared leadership and ongoing communication help keep everyone involved, informed, and committed to sustained success.</a:t>
            </a:r>
            <a:endParaRPr/>
          </a:p>
          <a:p>
            <a:pPr marL="0" lvl="0" indent="0" algn="l" rtl="0">
              <a:spcBef>
                <a:spcPts val="0"/>
              </a:spcBef>
              <a:spcAft>
                <a:spcPts val="0"/>
              </a:spcAft>
              <a:buNone/>
            </a:pPr>
            <a:endParaRPr/>
          </a:p>
        </p:txBody>
      </p:sp>
      <p:sp>
        <p:nvSpPr>
          <p:cNvPr id="413" name="Google Shape;413;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Often we think of data as numbers, charts, etc... but it is more than that!</a:t>
            </a:r>
            <a:endParaRPr/>
          </a:p>
          <a:p>
            <a:pPr marL="0" lvl="0" indent="0" algn="l" rtl="0">
              <a:spcBef>
                <a:spcPts val="0"/>
              </a:spcBef>
              <a:spcAft>
                <a:spcPts val="0"/>
              </a:spcAft>
              <a:buNone/>
            </a:pPr>
            <a:endParaRPr/>
          </a:p>
          <a:p>
            <a:pPr marL="0" lvl="0" indent="0" algn="l" rtl="0">
              <a:spcBef>
                <a:spcPts val="0"/>
              </a:spcBef>
              <a:spcAft>
                <a:spcPts val="0"/>
              </a:spcAft>
              <a:buNone/>
            </a:pPr>
            <a:r>
              <a:rPr lang="en-US"/>
              <a:t>When we talk about evaluation, data plays a central role. Data comes in many forms — informal data might include feedback from students and families, while formal data might involve graduation rates, employment data, or transition assessments. Both types are valuable. The key is identifying what success looks like for our team and choosing data sources that give insight into our progress. </a:t>
            </a:r>
            <a:endParaRPr/>
          </a:p>
          <a:p>
            <a:pPr marL="0" lvl="0" indent="0" algn="l" rtl="0">
              <a:spcBef>
                <a:spcPts val="0"/>
              </a:spcBef>
              <a:spcAft>
                <a:spcPts val="0"/>
              </a:spcAft>
              <a:buNone/>
            </a:pPr>
            <a:endParaRPr/>
          </a:p>
          <a:p>
            <a:pPr marL="0" lvl="0" indent="0" algn="l" rtl="0">
              <a:spcBef>
                <a:spcPts val="0"/>
              </a:spcBef>
              <a:spcAft>
                <a:spcPts val="0"/>
              </a:spcAft>
              <a:buNone/>
            </a:pPr>
            <a:r>
              <a:rPr lang="en-US"/>
              <a:t>Let's think about what data we already collect and what else might help paint the bigger picture.</a:t>
            </a:r>
            <a:endParaRPr/>
          </a:p>
          <a:p>
            <a:pPr marL="0" lvl="0" indent="0" algn="l" rtl="0">
              <a:spcBef>
                <a:spcPts val="0"/>
              </a:spcBef>
              <a:spcAft>
                <a:spcPts val="0"/>
              </a:spcAft>
              <a:buNone/>
            </a:pPr>
            <a:endParaRPr/>
          </a:p>
        </p:txBody>
      </p:sp>
      <p:sp>
        <p:nvSpPr>
          <p:cNvPr id="422" name="Google Shape;422;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Briefly review the mission, vision, and purpose</a:t>
            </a:r>
            <a:endParaRPr/>
          </a:p>
          <a:p>
            <a:pPr marL="0" lvl="0" indent="0" algn="l" rtl="0">
              <a:spcBef>
                <a:spcPts val="0"/>
              </a:spcBef>
              <a:spcAft>
                <a:spcPts val="0"/>
              </a:spcAft>
              <a:buNone/>
            </a:pPr>
            <a:r>
              <a:rPr lang="en-US"/>
              <a:t>Ask: If we really want to make progress on these priorities…what do we already know, and what do we still need to find out?</a:t>
            </a:r>
            <a:endParaRPr/>
          </a:p>
          <a:p>
            <a:pPr marL="0" lvl="0" indent="0" algn="l" rtl="0">
              <a:spcBef>
                <a:spcPts val="0"/>
              </a:spcBef>
              <a:spcAft>
                <a:spcPts val="0"/>
              </a:spcAft>
              <a:buNone/>
            </a:pPr>
            <a:endParaRPr/>
          </a:p>
          <a:p>
            <a:pPr marL="0" lvl="0" indent="0" algn="l" rtl="0">
              <a:spcBef>
                <a:spcPts val="0"/>
              </a:spcBef>
              <a:spcAft>
                <a:spcPts val="0"/>
              </a:spcAft>
              <a:buNone/>
            </a:pPr>
            <a:r>
              <a:rPr lang="en-US"/>
              <a:t>Bridge to Action Activity – Combining Informal and Formal data</a:t>
            </a:r>
            <a:endParaRPr/>
          </a:p>
          <a:p>
            <a:pPr marL="0" lvl="0" indent="0" algn="l" rtl="0">
              <a:spcBef>
                <a:spcPts val="0"/>
              </a:spcBef>
              <a:spcAft>
                <a:spcPts val="0"/>
              </a:spcAft>
              <a:buNone/>
            </a:pPr>
            <a:r>
              <a:rPr lang="en-US" i="1"/>
              <a:t>“Which of these ‘need to knows’ are most urgent or doable to investigate?</a:t>
            </a:r>
            <a:endParaRPr/>
          </a:p>
          <a:p>
            <a:pPr marL="0" lvl="0" indent="0" algn="l" rtl="0">
              <a:spcBef>
                <a:spcPts val="0"/>
              </a:spcBef>
              <a:spcAft>
                <a:spcPts val="0"/>
              </a:spcAft>
              <a:buNone/>
            </a:pPr>
            <a:endParaRPr/>
          </a:p>
          <a:p>
            <a:pPr marL="0" lvl="0" indent="0" algn="l" rtl="0">
              <a:spcBef>
                <a:spcPts val="0"/>
              </a:spcBef>
              <a:spcAft>
                <a:spcPts val="0"/>
              </a:spcAft>
              <a:buNone/>
            </a:pPr>
            <a:r>
              <a:rPr lang="en-US" i="1"/>
              <a:t>Activity: Chart Paper Labeled Know/Need to Know</a:t>
            </a:r>
            <a:endParaRPr/>
          </a:p>
          <a:p>
            <a:pPr marL="171450" lvl="0" indent="-171450" algn="l" rtl="0">
              <a:spcBef>
                <a:spcPts val="0"/>
              </a:spcBef>
              <a:spcAft>
                <a:spcPts val="0"/>
              </a:spcAft>
              <a:buClr>
                <a:schemeClr val="dk1"/>
              </a:buClr>
              <a:buSzPts val="1200"/>
              <a:buFont typeface="Arial"/>
              <a:buChar char="•"/>
            </a:pPr>
            <a:r>
              <a:rPr lang="en-US" i="1"/>
              <a:t>Small group Brainstorm  (each group have a color of sticky notes)</a:t>
            </a:r>
            <a:endParaRPr/>
          </a:p>
          <a:p>
            <a:pPr marL="800100" lvl="1" indent="-171450" algn="l" rtl="0">
              <a:spcBef>
                <a:spcPts val="0"/>
              </a:spcBef>
              <a:spcAft>
                <a:spcPts val="0"/>
              </a:spcAft>
              <a:buClr>
                <a:schemeClr val="dk1"/>
              </a:buClr>
              <a:buSzPts val="1200"/>
              <a:buFont typeface="Courier New"/>
              <a:buChar char="o"/>
            </a:pPr>
            <a:r>
              <a:rPr lang="en-US" i="1"/>
              <a:t>Examples: what are we hearing from parents, data say about graduates, are groups being left out, barriers, celebrations</a:t>
            </a:r>
            <a:endParaRPr/>
          </a:p>
          <a:p>
            <a:pPr marL="800100" lvl="1" indent="-171450" algn="l" rtl="0">
              <a:spcBef>
                <a:spcPts val="0"/>
              </a:spcBef>
              <a:spcAft>
                <a:spcPts val="0"/>
              </a:spcAft>
              <a:buClr>
                <a:schemeClr val="dk1"/>
              </a:buClr>
              <a:buSzPts val="1200"/>
              <a:buFont typeface="Courier New"/>
              <a:buChar char="o"/>
            </a:pPr>
            <a:r>
              <a:rPr lang="en-US" i="1"/>
              <a:t>Post to each paper</a:t>
            </a:r>
            <a:endParaRPr/>
          </a:p>
          <a:p>
            <a:pPr marL="171450" lvl="0" indent="-171450" algn="l" rtl="0">
              <a:spcBef>
                <a:spcPts val="0"/>
              </a:spcBef>
              <a:spcAft>
                <a:spcPts val="0"/>
              </a:spcAft>
              <a:buClr>
                <a:schemeClr val="dk1"/>
              </a:buClr>
              <a:buSzPts val="1200"/>
              <a:buFont typeface="Arial"/>
              <a:buChar char="•"/>
            </a:pPr>
            <a:r>
              <a:rPr lang="en-US" i="1"/>
              <a:t>Gallery Walk (or share-out of each side if combined)</a:t>
            </a:r>
            <a:endParaRPr/>
          </a:p>
          <a:p>
            <a:pPr marL="171450" lvl="0" indent="-171450" algn="l" rtl="0">
              <a:spcBef>
                <a:spcPts val="0"/>
              </a:spcBef>
              <a:spcAft>
                <a:spcPts val="0"/>
              </a:spcAft>
              <a:buClr>
                <a:schemeClr val="dk1"/>
              </a:buClr>
              <a:buSzPts val="1200"/>
              <a:buFont typeface="Arial"/>
              <a:buChar char="•"/>
            </a:pPr>
            <a:r>
              <a:rPr lang="en-US" i="1"/>
              <a:t>Whole Group: Identify key questions or information to gather.</a:t>
            </a:r>
            <a:endParaRPr/>
          </a:p>
          <a:p>
            <a:pPr marL="0" lvl="0" indent="0" algn="l" rtl="0">
              <a:spcBef>
                <a:spcPts val="0"/>
              </a:spcBef>
              <a:spcAft>
                <a:spcPts val="0"/>
              </a:spcAft>
              <a:buNone/>
            </a:pPr>
            <a:endParaRPr/>
          </a:p>
          <a:p>
            <a:pPr marL="0" lvl="0" indent="0" algn="l" rtl="0">
              <a:spcBef>
                <a:spcPts val="0"/>
              </a:spcBef>
              <a:spcAft>
                <a:spcPts val="0"/>
              </a:spcAft>
              <a:buNone/>
            </a:pPr>
            <a:r>
              <a:rPr lang="en-US" i="1"/>
              <a:t>Ways to gather that information (follow-up)</a:t>
            </a:r>
            <a:endParaRPr/>
          </a:p>
          <a:p>
            <a:pPr marL="171450" lvl="0" indent="-171450" algn="l" rtl="0">
              <a:spcBef>
                <a:spcPts val="0"/>
              </a:spcBef>
              <a:spcAft>
                <a:spcPts val="0"/>
              </a:spcAft>
              <a:buClr>
                <a:schemeClr val="dk1"/>
              </a:buClr>
              <a:buSzPts val="1200"/>
              <a:buFont typeface="Arial"/>
              <a:buChar char="•"/>
            </a:pPr>
            <a:r>
              <a:rPr lang="en-US" i="1"/>
              <a:t>Surveys</a:t>
            </a:r>
            <a:endParaRPr/>
          </a:p>
          <a:p>
            <a:pPr marL="171450" lvl="0" indent="-171450" algn="l" rtl="0">
              <a:spcBef>
                <a:spcPts val="0"/>
              </a:spcBef>
              <a:spcAft>
                <a:spcPts val="0"/>
              </a:spcAft>
              <a:buClr>
                <a:schemeClr val="dk1"/>
              </a:buClr>
              <a:buSzPts val="1200"/>
              <a:buFont typeface="Arial"/>
              <a:buChar char="•"/>
            </a:pPr>
            <a:r>
              <a:rPr lang="en-US" i="1"/>
              <a:t>Focus groups</a:t>
            </a:r>
            <a:endParaRPr/>
          </a:p>
          <a:p>
            <a:pPr marL="171450" lvl="0" indent="-171450" algn="l" rtl="0">
              <a:spcBef>
                <a:spcPts val="0"/>
              </a:spcBef>
              <a:spcAft>
                <a:spcPts val="0"/>
              </a:spcAft>
              <a:buClr>
                <a:schemeClr val="dk1"/>
              </a:buClr>
              <a:buSzPts val="1200"/>
              <a:buFont typeface="Arial"/>
              <a:buChar char="•"/>
            </a:pPr>
            <a:r>
              <a:rPr lang="en-US" i="1"/>
              <a:t>IEP data (PTPs, Case studies, etc.)</a:t>
            </a:r>
            <a:endParaRPr/>
          </a:p>
          <a:p>
            <a:pPr marL="171450" lvl="0" indent="-171450" algn="l" rtl="0">
              <a:spcBef>
                <a:spcPts val="0"/>
              </a:spcBef>
              <a:spcAft>
                <a:spcPts val="0"/>
              </a:spcAft>
              <a:buClr>
                <a:schemeClr val="dk1"/>
              </a:buClr>
              <a:buSzPts val="1200"/>
              <a:buFont typeface="Arial"/>
              <a:buChar char="•"/>
            </a:pPr>
            <a:r>
              <a:rPr lang="en-US" i="1"/>
              <a:t>Service Mapping</a:t>
            </a:r>
            <a:endParaRPr/>
          </a:p>
          <a:p>
            <a:pPr marL="171450" lvl="0" indent="-171450" algn="l" rtl="0">
              <a:spcBef>
                <a:spcPts val="0"/>
              </a:spcBef>
              <a:spcAft>
                <a:spcPts val="0"/>
              </a:spcAft>
              <a:buClr>
                <a:schemeClr val="dk1"/>
              </a:buClr>
              <a:buSzPts val="1200"/>
              <a:buFont typeface="Arial"/>
              <a:buChar char="•"/>
            </a:pPr>
            <a:r>
              <a:rPr lang="en-US" i="1"/>
              <a:t>Data Dashboards (DVR, YA, ADRC, etc…)</a:t>
            </a:r>
            <a:endParaRPr/>
          </a:p>
          <a:p>
            <a:pPr marL="171450" lvl="0" indent="-171450" algn="l" rtl="0">
              <a:spcBef>
                <a:spcPts val="0"/>
              </a:spcBef>
              <a:spcAft>
                <a:spcPts val="0"/>
              </a:spcAft>
              <a:buClr>
                <a:schemeClr val="dk1"/>
              </a:buClr>
              <a:buSzPts val="1200"/>
              <a:buFont typeface="Arial"/>
              <a:buChar char="•"/>
            </a:pPr>
            <a:r>
              <a:rPr lang="en-US" i="1"/>
              <a:t>Narrative feedback from families, community, etc..</a:t>
            </a:r>
            <a:endParaRPr/>
          </a:p>
          <a:p>
            <a:pPr marL="0" lvl="0" indent="0" algn="l" rtl="0">
              <a:spcBef>
                <a:spcPts val="0"/>
              </a:spcBef>
              <a:spcAft>
                <a:spcPts val="0"/>
              </a:spcAft>
              <a:buNone/>
            </a:pPr>
            <a:endParaRPr/>
          </a:p>
        </p:txBody>
      </p:sp>
      <p:sp>
        <p:nvSpPr>
          <p:cNvPr id="431" name="Google Shape;43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Now it’s time to put everything together with action planning. Let's start by identifying one activity that our team wants to focus on for the year. Clearly define this activity and outline what steps are needed to accomplish it. </a:t>
            </a:r>
            <a:endParaRPr/>
          </a:p>
          <a:p>
            <a:pPr marL="0" lvl="0" indent="0" algn="l" rtl="0">
              <a:spcBef>
                <a:spcPts val="0"/>
              </a:spcBef>
              <a:spcAft>
                <a:spcPts val="0"/>
              </a:spcAft>
              <a:buNone/>
            </a:pPr>
            <a:endParaRPr/>
          </a:p>
          <a:p>
            <a:pPr marL="0" lvl="0" indent="0" algn="l" rtl="0">
              <a:spcBef>
                <a:spcPts val="0"/>
              </a:spcBef>
              <a:spcAft>
                <a:spcPts val="0"/>
              </a:spcAft>
              <a:buNone/>
            </a:pPr>
            <a:r>
              <a:rPr lang="en-US"/>
              <a:t>Assign team members to each action step and decide how you’ll measure progress and success. Be sure to set benchmarks to keep the plan on track and allow for mid-year adjustments. The CTIP Action Plan Template is a great tool to organize all of these elements and align your plan with state-supported structures.  See attached template.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43" name="Google Shape;443;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It's easy to focus on events, but our long-term goal is impact. We need to ask ourselves: how are our efforts creating meaningful outcomes for youth? One way to begin is by educating and engaging all team members, including educators, service providers, and community partners. Use tools like initiative mapping (what is already going on in our community such as groups working toward similar goals) and community mapping (what resources are available in our community) to visualize current efforts and identify gaps or duplications. Outreach and training for educators in local districts can expand knowledge and buy-in. Hosting guest speakers can bring new energy and expertise. All of these strategies help move beyond a one-time transition event to continuous growth and results and can help inform a planned transition event.</a:t>
            </a:r>
            <a:endParaRPr/>
          </a:p>
          <a:p>
            <a:pPr marL="0" lvl="0" indent="0" algn="l" rtl="0">
              <a:spcBef>
                <a:spcPts val="0"/>
              </a:spcBef>
              <a:spcAft>
                <a:spcPts val="0"/>
              </a:spcAft>
              <a:buNone/>
            </a:pPr>
            <a:endParaRPr/>
          </a:p>
          <a:p>
            <a:pPr marL="0" lvl="0" indent="0" algn="l" rtl="0">
              <a:spcBef>
                <a:spcPts val="0"/>
              </a:spcBef>
              <a:spcAft>
                <a:spcPts val="0"/>
              </a:spcAft>
              <a:buNone/>
            </a:pPr>
            <a:r>
              <a:rPr lang="en-US"/>
              <a:t>Events can have an impact; however, are we measuring their impact? What is the "purpose" and does that match our mission, vision and purpose as a team? Which youth/families are we reaching? Is it representative of our county's population of youth with disabilities or is a targeted population? If it is targeted, are we looking at alternative activities to impact other populations? Are we getting feedback from the youth (and families)? Are we getting feedback from the agencies, etc...? And are we using that feedback to guide our practices?</a:t>
            </a:r>
            <a:endParaRPr/>
          </a:p>
          <a:p>
            <a:pPr marL="0" lvl="0" indent="0" algn="l" rtl="0">
              <a:spcBef>
                <a:spcPts val="0"/>
              </a:spcBef>
              <a:spcAft>
                <a:spcPts val="0"/>
              </a:spcAft>
              <a:buNone/>
            </a:pPr>
            <a:endParaRPr/>
          </a:p>
        </p:txBody>
      </p:sp>
      <p:sp>
        <p:nvSpPr>
          <p:cNvPr id="461" name="Google Shape;461;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Let's begin today's meeting with getting to know each other a little bit better.  A good team that works well together, understand each other and builds trust in one another.  Speed networking is an opportunity for team members to connect with one another, share insights about their work , and how they contribute to youth in transition.</a:t>
            </a:r>
            <a:endParaRPr/>
          </a:p>
          <a:p>
            <a:pPr marL="0" lvl="0" indent="0" algn="l" rtl="0">
              <a:spcBef>
                <a:spcPts val="0"/>
              </a:spcBef>
              <a:spcAft>
                <a:spcPts val="0"/>
              </a:spcAft>
              <a:buNone/>
            </a:pPr>
            <a:endParaRPr/>
          </a:p>
          <a:p>
            <a:pPr marL="0" lvl="0" indent="0" algn="l" rtl="0">
              <a:spcBef>
                <a:spcPts val="0"/>
              </a:spcBef>
              <a:spcAft>
                <a:spcPts val="0"/>
              </a:spcAft>
              <a:buNone/>
            </a:pPr>
            <a:r>
              <a:rPr lang="en-US"/>
              <a:t>Directions:  Ask each team member to pair up randomly 2-3 people per group depending on group size</a:t>
            </a:r>
            <a:endParaRPr/>
          </a:p>
          <a:p>
            <a:pPr marL="0" lvl="0" indent="0" algn="l" rtl="0">
              <a:spcBef>
                <a:spcPts val="0"/>
              </a:spcBef>
              <a:spcAft>
                <a:spcPts val="0"/>
              </a:spcAft>
              <a:buNone/>
            </a:pPr>
            <a:r>
              <a:rPr lang="en-US"/>
              <a:t>There will be 3 rounds to address each question.  Start a timer for 6 minutes-When the activity starts-each person in the group will have 2-3 minutes to answer the questions starting with the first question.  After the 1st round of questions, switch partners and move to the second question.  Continue until all three questions have been answered and discussed within the teams.  </a:t>
            </a:r>
            <a:endParaRPr/>
          </a:p>
          <a:p>
            <a:pPr marL="0" lvl="0" indent="0" algn="l" rtl="0">
              <a:spcBef>
                <a:spcPts val="0"/>
              </a:spcBef>
              <a:spcAft>
                <a:spcPts val="0"/>
              </a:spcAft>
              <a:buNone/>
            </a:pPr>
            <a:endParaRPr/>
          </a:p>
          <a:p>
            <a:pPr marL="0" lvl="0" indent="0" algn="l" rtl="0">
              <a:spcBef>
                <a:spcPts val="0"/>
              </a:spcBef>
              <a:spcAft>
                <a:spcPts val="0"/>
              </a:spcAft>
              <a:buNone/>
            </a:pPr>
            <a:r>
              <a:rPr lang="en-US"/>
              <a:t>Wrap up:  5-10 minutes.  Once all rounds are complete, gather together for a debrief and ask the team:</a:t>
            </a:r>
            <a:endParaRPr/>
          </a:p>
          <a:p>
            <a:pPr marL="0" lvl="0" indent="0" algn="l" rtl="0">
              <a:spcBef>
                <a:spcPts val="0"/>
              </a:spcBef>
              <a:spcAft>
                <a:spcPts val="0"/>
              </a:spcAft>
              <a:buNone/>
            </a:pPr>
            <a:r>
              <a:rPr lang="en-US"/>
              <a:t>What did you learn from each other?</a:t>
            </a:r>
            <a:endParaRPr/>
          </a:p>
          <a:p>
            <a:pPr marL="0" lvl="0" indent="0" algn="l" rtl="0">
              <a:spcBef>
                <a:spcPts val="0"/>
              </a:spcBef>
              <a:spcAft>
                <a:spcPts val="0"/>
              </a:spcAft>
              <a:buNone/>
            </a:pPr>
            <a:r>
              <a:rPr lang="en-US"/>
              <a:t>Were there any surprises that you did not know about a team member?</a:t>
            </a:r>
            <a:endParaRPr/>
          </a:p>
          <a:p>
            <a:pPr marL="0" lvl="0" indent="0" algn="l" rtl="0">
              <a:spcBef>
                <a:spcPts val="0"/>
              </a:spcBef>
              <a:spcAft>
                <a:spcPts val="0"/>
              </a:spcAft>
              <a:buNone/>
            </a:pPr>
            <a:r>
              <a:rPr lang="en-US"/>
              <a:t>What ideas came to mind through this activity of how you can better support each other?</a:t>
            </a:r>
            <a:endParaRPr/>
          </a:p>
        </p:txBody>
      </p:sp>
      <p:sp>
        <p:nvSpPr>
          <p:cNvPr id="129" name="Google Shape;1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activity helps teams move from theory to action.</a:t>
            </a:r>
            <a:endParaRPr/>
          </a:p>
          <a:p>
            <a:pPr marL="0" lvl="0" indent="0" algn="l" rtl="0">
              <a:spcBef>
                <a:spcPts val="0"/>
              </a:spcBef>
              <a:spcAft>
                <a:spcPts val="0"/>
              </a:spcAft>
              <a:buNone/>
            </a:pPr>
            <a:r>
              <a:rPr lang="en-US"/>
              <a:t>Use the example Action Plan Template to begin documenting your goals, timelines, roles, and benchmarks. This process sets the stage for actionable, sustainable change. An example of an action plan could be completing a community or initiative map to capture the current landscape of transition-related efforts. </a:t>
            </a:r>
            <a:endParaRPr/>
          </a:p>
          <a:p>
            <a:pPr marL="0" lvl="0" indent="0" algn="l" rtl="0">
              <a:spcBef>
                <a:spcPts val="0"/>
              </a:spcBef>
              <a:spcAft>
                <a:spcPts val="0"/>
              </a:spcAft>
              <a:buNone/>
            </a:pPr>
            <a:endParaRPr/>
          </a:p>
        </p:txBody>
      </p:sp>
      <p:sp>
        <p:nvSpPr>
          <p:cNvPr id="471" name="Google Shape;47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a:t>In this final section of RESET, we focus on the heart of successful community transition work: team engagement</a:t>
            </a:r>
            <a:endParaRPr/>
          </a:p>
        </p:txBody>
      </p:sp>
      <p:sp>
        <p:nvSpPr>
          <p:cNvPr id="481" name="Google Shape;481;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Our objectives for today's meeting are: Read slide</a:t>
            </a:r>
            <a:endParaRPr/>
          </a:p>
          <a:p>
            <a:pPr marL="0" lvl="0" indent="0" algn="l" rtl="0">
              <a:spcBef>
                <a:spcPts val="0"/>
              </a:spcBef>
              <a:spcAft>
                <a:spcPts val="0"/>
              </a:spcAft>
              <a:buNone/>
            </a:pPr>
            <a:endParaRPr/>
          </a:p>
          <a:p>
            <a:pPr marL="0" lvl="0" indent="0" algn="l" rtl="0">
              <a:spcBef>
                <a:spcPts val="0"/>
              </a:spcBef>
              <a:spcAft>
                <a:spcPts val="0"/>
              </a:spcAft>
              <a:buNone/>
            </a:pPr>
            <a:r>
              <a:rPr lang="en-US"/>
              <a:t>In this final section of RESET, we focus on the heart of successful community transition work: team engagement. Teams function best when there is strong, shared leadership and intentional, ongoing communication. We’ll examine how to maintain momentum, deepen commitment across all transition partners, and create a team culture that values inclusivity, voice, and shared responsibility. These objectives reflect the need to go beyond one-time meetings or events and create structures and relationships that foster lasting collaboration.</a:t>
            </a:r>
            <a:endParaRPr/>
          </a:p>
          <a:p>
            <a:pPr marL="0" lvl="0" indent="0" algn="l" rtl="0">
              <a:spcBef>
                <a:spcPts val="0"/>
              </a:spcBef>
              <a:spcAft>
                <a:spcPts val="0"/>
              </a:spcAft>
              <a:buNone/>
            </a:pPr>
            <a:endParaRPr/>
          </a:p>
        </p:txBody>
      </p:sp>
      <p:sp>
        <p:nvSpPr>
          <p:cNvPr id="490" name="Google Shape;490;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a:t>To keep moving forward, it’s essential to regularly revisit and reaffirm why we are doing this work. A shared understanding of our goals fosters motivation. Engagement strategies can include inviting feedback, co-hosting events with different partners, and spotlighting successes. Communication should not be one-directional; it’s about building relationships and ensuring all voices, especially those of youth and families are heard. Shared leadership is also critical: when all team members see themselves as valued contributors, ownership of the work increases, and sustainability becomes possible.  This is what our CCoT will strive for.</a:t>
            </a:r>
            <a:endParaRPr/>
          </a:p>
          <a:p>
            <a:pPr marL="0" lvl="0" indent="0" algn="l" rtl="0">
              <a:spcBef>
                <a:spcPts val="0"/>
              </a:spcBef>
              <a:spcAft>
                <a:spcPts val="0"/>
              </a:spcAft>
              <a:buNone/>
            </a:pPr>
            <a:endParaRPr/>
          </a:p>
        </p:txBody>
      </p:sp>
      <p:sp>
        <p:nvSpPr>
          <p:cNvPr id="499" name="Google Shape;49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reflective activity is designed to help your team think through how to strengthen and sustain engagement. Consider why this work is meaningful to each stakeholder group and brainstorm concrete ways to enhance their participation. For instance, could a family member co-facilitate a meeting? Can students present their transition stories? Use this time to explore what shared leadership might look like in your team context and how you might shift roles to build collective ownership.</a:t>
            </a:r>
            <a:endParaRPr/>
          </a:p>
          <a:p>
            <a:pPr marL="0" lvl="0" indent="0" algn="l" rtl="0">
              <a:spcBef>
                <a:spcPts val="0"/>
              </a:spcBef>
              <a:spcAft>
                <a:spcPts val="0"/>
              </a:spcAft>
              <a:buNone/>
            </a:pPr>
            <a:endParaRPr/>
          </a:p>
        </p:txBody>
      </p:sp>
      <p:sp>
        <p:nvSpPr>
          <p:cNvPr id="508" name="Google Shape;508;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There are resources available to support and guide you. At the statewide level, the Transition Action Guide offers structured guidance on agency roles and coordination. Locally, the CCoT Toolkit, available in Google site and PDF formats includes practical tools, templates, and strategies. Community maps, transition event calendars, and data collection tools can also help you stay organized, make informed decisions, and identify service gaps. </a:t>
            </a:r>
            <a:endParaRPr/>
          </a:p>
          <a:p>
            <a:pPr marL="0" lvl="0" indent="0" algn="l" rtl="0">
              <a:spcBef>
                <a:spcPts val="0"/>
              </a:spcBef>
              <a:spcAft>
                <a:spcPts val="0"/>
              </a:spcAft>
              <a:buNone/>
            </a:pPr>
            <a:endParaRPr/>
          </a:p>
          <a:p>
            <a:pPr marL="0" lvl="0" indent="0" algn="l" rtl="0">
              <a:spcBef>
                <a:spcPts val="0"/>
              </a:spcBef>
              <a:spcAft>
                <a:spcPts val="0"/>
              </a:spcAft>
              <a:buNone/>
            </a:pPr>
            <a:r>
              <a:rPr lang="en-US"/>
              <a:t>Lean into these resources and share them widely with your partners.</a:t>
            </a:r>
            <a:endParaRPr/>
          </a:p>
          <a:p>
            <a:pPr marL="0" lvl="0" indent="0" algn="l" rtl="0">
              <a:spcBef>
                <a:spcPts val="0"/>
              </a:spcBef>
              <a:spcAft>
                <a:spcPts val="0"/>
              </a:spcAft>
              <a:buNone/>
            </a:pPr>
            <a:endParaRPr/>
          </a:p>
        </p:txBody>
      </p:sp>
      <p:sp>
        <p:nvSpPr>
          <p:cNvPr id="517" name="Google Shape;517;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you close out this RESET process, consider utilizing the CTIP online tool as you move forward.  This tool provides a pathway to structure your work moving forward. Use your data to guide your decisions, select targeted activities, and build a 1-year action plan. Consider the adult practices that need to shift to better support youth and families. The CTIP also generates reports that help your team track progress and share updates with transition partners. It’s a living document that will evolve with your team’s work and goals.</a:t>
            </a:r>
            <a:endParaRPr/>
          </a:p>
          <a:p>
            <a:pPr marL="0" lvl="0" indent="0" algn="l" rtl="0">
              <a:spcBef>
                <a:spcPts val="0"/>
              </a:spcBef>
              <a:spcAft>
                <a:spcPts val="0"/>
              </a:spcAft>
              <a:buNone/>
            </a:pPr>
            <a:endParaRPr/>
          </a:p>
        </p:txBody>
      </p:sp>
      <p:sp>
        <p:nvSpPr>
          <p:cNvPr id="532" name="Google Shape;532;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1" name="Google Shape;541;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When we think about what makes an interagency team truly effective, there are a few key practices that consistently rise to the top. Strong teams begin by establishing—and regularly reflecting on—a common mission, vision, and purpose. This shared foundation helps guide all the work that follows. From there, it’s important that the team sets clear, obtainable goals that everyone can work toward together.</a:t>
            </a:r>
            <a:endParaRPr/>
          </a:p>
          <a:p>
            <a:pPr marL="0" lvl="0" indent="0" algn="l" rtl="0">
              <a:spcBef>
                <a:spcPts val="0"/>
              </a:spcBef>
              <a:spcAft>
                <a:spcPts val="0"/>
              </a:spcAft>
              <a:buNone/>
            </a:pPr>
            <a:r>
              <a:rPr lang="en-US"/>
              <a:t>Consistent communication is also essential. Effective teams hold regular meetings, both as a full team and in smaller work groups, and those meetings are grounded in well-planned agendas that help keep the group focused and productive. Just as important is the way we engage with one another. Successful teams empower every member to be an active and equal contributor. That means promoting shared decision-making, where all voices are valued, and clarifying the roles and responsibilities of each team member so that everyone knows how they can contribute.</a:t>
            </a:r>
            <a:endParaRPr/>
          </a:p>
          <a:p>
            <a:pPr marL="0" lvl="0" indent="0" algn="l" rtl="0">
              <a:spcBef>
                <a:spcPts val="0"/>
              </a:spcBef>
              <a:spcAft>
                <a:spcPts val="0"/>
              </a:spcAft>
              <a:buNone/>
            </a:pPr>
            <a:r>
              <a:rPr lang="en-US"/>
              <a:t>Lastly, effective teams create reliable systems for ongoing communication among all partners. Whether through email updates, shared documents, or other tools, this ongoing connection helps ensure we stay aligned and informed as we move forward together., this also includes collective commitments.</a:t>
            </a:r>
            <a:endParaRPr/>
          </a:p>
          <a:p>
            <a:pPr marL="0" lvl="0" indent="0" algn="l" rtl="0">
              <a:spcBef>
                <a:spcPts val="0"/>
              </a:spcBef>
              <a:spcAft>
                <a:spcPts val="0"/>
              </a:spcAft>
              <a:buNone/>
            </a:pPr>
            <a:endParaRPr/>
          </a:p>
        </p:txBody>
      </p:sp>
      <p:sp>
        <p:nvSpPr>
          <p:cNvPr id="138" name="Google Shape;1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Collective Commitments, also known as Team Norms, are important for each meeting to “ground” the team in their discussions.  This slide shares the collective commitments from the Four Agreements of Courageous Conversations.  Create your own collective commitments or adapt the ones listed on the slide.  Use these collective commitments as a starting point to build upon or develop a completely different set of agreements.  Ask team members to add additional collective commitments on a sticky note and collect them all. Share them on the screen or on chart paper if in person. Then review and narrow the choices down to 4-6 so that it is not overwhelming of the commitments the team feels they can commit too.</a:t>
            </a:r>
            <a:endParaRPr/>
          </a:p>
          <a:p>
            <a:pPr marL="0" lvl="0" indent="0" algn="l" rtl="0">
              <a:spcBef>
                <a:spcPts val="0"/>
              </a:spcBef>
              <a:spcAft>
                <a:spcPts val="0"/>
              </a:spcAft>
              <a:buNone/>
            </a:pPr>
            <a:br>
              <a:rPr lang="en-US"/>
            </a:br>
            <a:endParaRPr/>
          </a:p>
        </p:txBody>
      </p:sp>
      <p:sp>
        <p:nvSpPr>
          <p:cNvPr id="147" name="Google Shape;14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 County Community on Transition (CCoT) is a group of transition partners who have made the commitment to collaborate around identifying barriers to transition planning, to organize the supports needed and to develop solutions for youth with disabilities in the local county they serve.  The CCoT creates their own vision, mission, and/or essential intent/purpose as it relates to transition in their community.  This partnership is essential to assist in the pathways for youth to explore employment, training and postsecondary education, and engage in skills to be independent in their home and community while building self-advocacy skills.</a:t>
            </a:r>
            <a:endParaRPr/>
          </a:p>
          <a:p>
            <a:pPr marL="0" lvl="0" indent="0" algn="l" rtl="0">
              <a:spcBef>
                <a:spcPts val="0"/>
              </a:spcBef>
              <a:spcAft>
                <a:spcPts val="0"/>
              </a:spcAft>
              <a:buNone/>
            </a:pPr>
            <a:br>
              <a:rPr lang="en-US"/>
            </a:br>
            <a:r>
              <a:rPr lang="en-US"/>
              <a:t>The key to CCoT success is sharing the work as a local community, establishing effective communication practices and creating new relationships to better work together and increase collaboration.  Each CCoT is unique and has its own history of providing opportunities for students and families in their county.</a:t>
            </a:r>
            <a:endParaRPr/>
          </a:p>
          <a:p>
            <a:pPr marL="0" lvl="0" indent="0" algn="l" rtl="0">
              <a:spcBef>
                <a:spcPts val="0"/>
              </a:spcBef>
              <a:spcAft>
                <a:spcPts val="0"/>
              </a:spcAft>
              <a:buNone/>
            </a:pPr>
            <a:endParaRPr/>
          </a:p>
          <a:p>
            <a:pPr marL="0" lvl="0" indent="0" algn="l" rtl="0">
              <a:spcBef>
                <a:spcPts val="0"/>
              </a:spcBef>
              <a:spcAft>
                <a:spcPts val="0"/>
              </a:spcAft>
              <a:buNone/>
            </a:pPr>
            <a:r>
              <a:rPr lang="en-US"/>
              <a:t>The Wisconsin Community on Transition was created to make informed decisions regarding transition issues and sustain transition practices that build capacity and lead to positive post-school outcomes for individuals with disabilities. The team provides professional development opportunities and serve as liaisons that enhance the ability to collaborate and inform practices statewide. WiCoT is dedicated to serving youth, families, educators, and transition partners throughout Wisconsin.  </a:t>
            </a:r>
            <a:endParaRPr/>
          </a:p>
          <a:p>
            <a:pPr marL="0" lvl="0" indent="0" algn="l" rtl="0">
              <a:spcBef>
                <a:spcPts val="0"/>
              </a:spcBef>
              <a:spcAft>
                <a:spcPts val="0"/>
              </a:spcAft>
              <a:buNone/>
            </a:pPr>
            <a:endParaRPr/>
          </a:p>
          <a:p>
            <a:pPr marL="0" lvl="0" indent="0" algn="l" rtl="0">
              <a:spcBef>
                <a:spcPts val="0"/>
              </a:spcBef>
              <a:spcAft>
                <a:spcPts val="0"/>
              </a:spcAft>
              <a:buNone/>
            </a:pPr>
            <a:r>
              <a:rPr lang="en-US"/>
              <a:t>The WiCoT is here to support local County Communities on Transition by fostering strong communication, collaboration, and shared learning. Thier goal is to empower teams to implement effective transition practices, build sustainable structures, and ensure that individuals with disabilities are informed, supported, and prepared for a successful transition to adulthood.</a:t>
            </a:r>
            <a:endParaRPr/>
          </a:p>
        </p:txBody>
      </p:sp>
      <p:sp>
        <p:nvSpPr>
          <p:cNvPr id="155" name="Google Shape;15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Wisconsin’s Pathways to Transition Planning is a framework that operates across three interconnected levels—state, local, and individual—each playing a critical role in supporting positive outcomes for youth with disabilities.</a:t>
            </a:r>
            <a:endParaRPr/>
          </a:p>
          <a:p>
            <a:pPr marL="0" lvl="0" indent="0" algn="l" rtl="0">
              <a:spcBef>
                <a:spcPts val="0"/>
              </a:spcBef>
              <a:spcAft>
                <a:spcPts val="0"/>
              </a:spcAft>
              <a:buNone/>
            </a:pPr>
            <a:r>
              <a:rPr lang="en-US"/>
              <a:t>At the </a:t>
            </a:r>
            <a:r>
              <a:rPr lang="en-US" b="1"/>
              <a:t>state level</a:t>
            </a:r>
            <a:r>
              <a:rPr lang="en-US"/>
              <a:t>, the Wisconsin Community on Transition (WiCoT) helps guide the work by promoting a shared understanding and responsibility for transition practices. This level focuses on establishing a statewide continuum of services and encouraging key systems to align their practices in support of effective transition planning.</a:t>
            </a:r>
            <a:endParaRPr/>
          </a:p>
          <a:p>
            <a:pPr marL="0" lvl="0" indent="0" algn="l" rtl="0">
              <a:spcBef>
                <a:spcPts val="0"/>
              </a:spcBef>
              <a:spcAft>
                <a:spcPts val="0"/>
              </a:spcAft>
              <a:buNone/>
            </a:pPr>
            <a:r>
              <a:rPr lang="en-US"/>
              <a:t>At the </a:t>
            </a:r>
            <a:r>
              <a:rPr lang="en-US" b="1"/>
              <a:t>local level</a:t>
            </a:r>
            <a:r>
              <a:rPr lang="en-US"/>
              <a:t>, County Communities on Transition, or CCoTs, work to apply these shared understandings within their own communities. These teams collaborate to strengthen the local continuum of services and ensure that transition practices are understood and implemented across schools, agencies, and other community partners.</a:t>
            </a:r>
            <a:endParaRPr/>
          </a:p>
          <a:p>
            <a:pPr marL="0" lvl="0" indent="0" algn="l" rtl="0">
              <a:spcBef>
                <a:spcPts val="0"/>
              </a:spcBef>
              <a:spcAft>
                <a:spcPts val="0"/>
              </a:spcAft>
              <a:buNone/>
            </a:pPr>
            <a:r>
              <a:rPr lang="en-US"/>
              <a:t>Finally, at the </a:t>
            </a:r>
            <a:r>
              <a:rPr lang="en-US" b="1"/>
              <a:t>youth and family level</a:t>
            </a:r>
            <a:r>
              <a:rPr lang="en-US"/>
              <a:t>, the focus is on person-centered planning that honors each young person’s unique goals and needs. This includes synchronizing transition services across systems, coordinating individualized supports, and ensuring that services are seamless as students move from school to adulthood.</a:t>
            </a:r>
            <a:endParaRPr/>
          </a:p>
          <a:p>
            <a:pPr marL="0" lvl="0" indent="0" algn="l" rtl="0">
              <a:spcBef>
                <a:spcPts val="0"/>
              </a:spcBef>
              <a:spcAft>
                <a:spcPts val="0"/>
              </a:spcAft>
              <a:buNone/>
            </a:pPr>
            <a:r>
              <a:rPr lang="en-US"/>
              <a:t>Together, these three levels create a strong, connected foundation for effective transition planning in Wisconsin.</a:t>
            </a:r>
            <a:endParaRPr/>
          </a:p>
          <a:p>
            <a:pPr marL="0" lvl="0" indent="0" algn="l" rtl="0">
              <a:spcBef>
                <a:spcPts val="0"/>
              </a:spcBef>
              <a:spcAft>
                <a:spcPts val="0"/>
              </a:spcAft>
              <a:buNone/>
            </a:pPr>
            <a:endParaRPr/>
          </a:p>
          <a:p>
            <a:pPr marL="0" lvl="0" indent="0" algn="l" rtl="0">
              <a:spcBef>
                <a:spcPts val="0"/>
              </a:spcBef>
              <a:spcAft>
                <a:spcPts val="0"/>
              </a:spcAft>
              <a:buNone/>
            </a:pPr>
            <a:r>
              <a:rPr lang="en-US"/>
              <a:t>Together, these three levels create a strong, connected foundation for effective transition planning in Wisconsin.</a:t>
            </a:r>
            <a:endParaRPr/>
          </a:p>
          <a:p>
            <a:pPr marL="0" lvl="0" indent="0" algn="l" rtl="0">
              <a:spcBef>
                <a:spcPts val="0"/>
              </a:spcBef>
              <a:spcAft>
                <a:spcPts val="0"/>
              </a:spcAft>
              <a:buNone/>
            </a:pPr>
            <a:r>
              <a:rPr lang="en-US"/>
              <a:t>However, as we explore how the pathways connect from the state level, to the local level, to the youth and family level, we often find that the flow of information isn’t always seamless. There may be areas where communication or coordination gets interrupted. This is something we want to acknowledge and reflect on together, as it offers insight into where our efforts could be strengthened.</a:t>
            </a:r>
            <a:endParaRPr/>
          </a:p>
          <a:p>
            <a:pPr marL="0" lvl="0" indent="0" algn="l" rtl="0">
              <a:lnSpc>
                <a:spcPct val="90000"/>
              </a:lnSpc>
              <a:spcBef>
                <a:spcPts val="0"/>
              </a:spcBef>
              <a:spcAft>
                <a:spcPts val="0"/>
              </a:spcAft>
              <a:buNone/>
            </a:pPr>
            <a:endParaRPr/>
          </a:p>
          <a:p>
            <a:pPr marL="0" lvl="0" indent="0" algn="l" rtl="0">
              <a:lnSpc>
                <a:spcPct val="90000"/>
              </a:lnSpc>
              <a:spcBef>
                <a:spcPts val="0"/>
              </a:spcBef>
              <a:spcAft>
                <a:spcPts val="0"/>
              </a:spcAft>
              <a:buNone/>
            </a:pPr>
            <a:endParaRPr/>
          </a:p>
        </p:txBody>
      </p:sp>
      <p:sp>
        <p:nvSpPr>
          <p:cNvPr id="164" name="Google Shape;16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is an invitation for honest, open reflection on our work as a CCoT team. Let’s begin by thinking about what’s going well or what has gone well in the past. What successes have we seen in our transition planning efforts? Are there moments, practices, or outcomes we can celebrate?</a:t>
            </a:r>
            <a:endParaRPr/>
          </a:p>
          <a:p>
            <a:pPr marL="0" lvl="0" indent="0" algn="l" rtl="0">
              <a:spcBef>
                <a:spcPts val="0"/>
              </a:spcBef>
              <a:spcAft>
                <a:spcPts val="0"/>
              </a:spcAft>
              <a:buNone/>
            </a:pPr>
            <a:endParaRPr/>
          </a:p>
          <a:p>
            <a:pPr marL="0" lvl="0" indent="0" algn="l" rtl="0">
              <a:spcBef>
                <a:spcPts val="0"/>
              </a:spcBef>
              <a:spcAft>
                <a:spcPts val="0"/>
              </a:spcAft>
              <a:buNone/>
            </a:pPr>
            <a:r>
              <a:rPr lang="en-US"/>
              <a:t>Next, let’s reflect on the strategies that have helped us achieve those successes. These can be specific actions, routines, or partnerships that have made a meaningful difference.</a:t>
            </a:r>
            <a:endParaRPr/>
          </a:p>
          <a:p>
            <a:pPr marL="0" lvl="0" indent="0" algn="l" rtl="0">
              <a:spcBef>
                <a:spcPts val="0"/>
              </a:spcBef>
              <a:spcAft>
                <a:spcPts val="0"/>
              </a:spcAft>
              <a:buNone/>
            </a:pPr>
            <a:r>
              <a:rPr lang="en-US"/>
              <a:t>At the same time, we know there are likely challenges that have gotten in the way. Let’s take a moment to name the barriers we’ve encountered, whether it’s been about time, capacity, communication, or something else. Naming these challenges helps us understand where we need support or change.</a:t>
            </a:r>
            <a:endParaRPr/>
          </a:p>
          <a:p>
            <a:pPr marL="0" lvl="0" indent="0" algn="l" rtl="0">
              <a:spcBef>
                <a:spcPts val="0"/>
              </a:spcBef>
              <a:spcAft>
                <a:spcPts val="0"/>
              </a:spcAft>
              <a:buNone/>
            </a:pPr>
            <a:endParaRPr/>
          </a:p>
          <a:p>
            <a:pPr marL="0" lvl="0" indent="0" algn="l" rtl="0">
              <a:spcBef>
                <a:spcPts val="0"/>
              </a:spcBef>
              <a:spcAft>
                <a:spcPts val="0"/>
              </a:spcAft>
              <a:buNone/>
            </a:pPr>
            <a:r>
              <a:rPr lang="en-US"/>
              <a:t>We’ll also take a look at any areas where there may be disconnects between partners. Are we all working from the same understanding? Is there misalignment that we need to talk through?</a:t>
            </a:r>
            <a:endParaRPr/>
          </a:p>
          <a:p>
            <a:pPr marL="0" lvl="0" indent="0" algn="l" rtl="0">
              <a:spcBef>
                <a:spcPts val="0"/>
              </a:spcBef>
              <a:spcAft>
                <a:spcPts val="0"/>
              </a:spcAft>
              <a:buNone/>
            </a:pPr>
            <a:endParaRPr/>
          </a:p>
          <a:p>
            <a:pPr marL="0" lvl="0" indent="0" algn="l" rtl="0">
              <a:spcBef>
                <a:spcPts val="0"/>
              </a:spcBef>
              <a:spcAft>
                <a:spcPts val="0"/>
              </a:spcAft>
              <a:buNone/>
            </a:pPr>
            <a:r>
              <a:rPr lang="en-US"/>
              <a:t>Finally, let’s consider our overall progress. Are we making strides toward the goals we’ve set as a team? And if not, what might we need to rethink or do differently moving forward?</a:t>
            </a:r>
            <a:endParaRPr/>
          </a:p>
          <a:p>
            <a:pPr marL="0" lvl="0" indent="0" algn="l" rtl="0">
              <a:spcBef>
                <a:spcPts val="0"/>
              </a:spcBef>
              <a:spcAft>
                <a:spcPts val="0"/>
              </a:spcAft>
              <a:buNone/>
            </a:pPr>
            <a:r>
              <a:rPr lang="en-US"/>
              <a:t>This reflection helps ground us in our current reality—and it sets the stage for purposeful planning as we move through the RESET process.</a:t>
            </a:r>
            <a:endParaRPr/>
          </a:p>
          <a:p>
            <a:pPr marL="0" lvl="0" indent="0" algn="l" rtl="0">
              <a:spcBef>
                <a:spcPts val="0"/>
              </a:spcBef>
              <a:spcAft>
                <a:spcPts val="0"/>
              </a:spcAft>
              <a:buNone/>
            </a:pPr>
            <a:endParaRPr/>
          </a:p>
          <a:p>
            <a:pPr marL="0" lvl="0" indent="0" algn="l" rtl="0">
              <a:spcBef>
                <a:spcPts val="0"/>
              </a:spcBef>
              <a:spcAft>
                <a:spcPts val="0"/>
              </a:spcAft>
              <a:buNone/>
            </a:pPr>
            <a:r>
              <a:rPr lang="en-US"/>
              <a:t>🌟 </a:t>
            </a:r>
            <a:r>
              <a:rPr lang="en-US" b="1"/>
              <a:t>Activity: CCoT Reflection Gallery Walk (In Person) / Jamboard Walk (Virtual)</a:t>
            </a:r>
            <a:endParaRPr/>
          </a:p>
          <a:p>
            <a:pPr marL="0" lvl="0" indent="0" algn="l" rtl="0">
              <a:spcBef>
                <a:spcPts val="0"/>
              </a:spcBef>
              <a:spcAft>
                <a:spcPts val="0"/>
              </a:spcAft>
              <a:buNone/>
            </a:pPr>
            <a:r>
              <a:rPr lang="en-US" b="1"/>
              <a:t>Goal:</a:t>
            </a:r>
            <a:r>
              <a:rPr lang="en-US"/>
              <a:t> Reflect on what’s working, what’s challenging, and where growth is needed.</a:t>
            </a:r>
            <a:endParaRPr/>
          </a:p>
          <a:p>
            <a:pPr marL="0" lvl="0" indent="0" algn="l" rtl="0">
              <a:spcBef>
                <a:spcPts val="0"/>
              </a:spcBef>
              <a:spcAft>
                <a:spcPts val="0"/>
              </a:spcAft>
              <a:buNone/>
            </a:pPr>
            <a:r>
              <a:rPr lang="en-US" b="1"/>
              <a:t>Setup:</a:t>
            </a:r>
            <a:endParaRPr/>
          </a:p>
          <a:p>
            <a:pPr marL="171450" lvl="0" indent="-171450" algn="l" rtl="0">
              <a:spcBef>
                <a:spcPts val="0"/>
              </a:spcBef>
              <a:spcAft>
                <a:spcPts val="0"/>
              </a:spcAft>
              <a:buClr>
                <a:schemeClr val="dk1"/>
              </a:buClr>
              <a:buSzPts val="1200"/>
              <a:buFont typeface="Arial"/>
              <a:buChar char="•"/>
            </a:pPr>
            <a:r>
              <a:rPr lang="en-US"/>
              <a:t>Create five posters or flip chart sheets (in-person) or five Jamboard/Google Slides frames (virtual) labeled:</a:t>
            </a:r>
            <a:endParaRPr/>
          </a:p>
          <a:p>
            <a:pPr marL="628650" lvl="1" indent="-171450" algn="l" rtl="0">
              <a:spcBef>
                <a:spcPts val="0"/>
              </a:spcBef>
              <a:spcAft>
                <a:spcPts val="0"/>
              </a:spcAft>
              <a:buClr>
                <a:schemeClr val="dk1"/>
              </a:buClr>
              <a:buSzPts val="1200"/>
              <a:buFont typeface="Arial"/>
              <a:buChar char="•"/>
            </a:pPr>
            <a:r>
              <a:rPr lang="en-US"/>
              <a:t>What’s Working?</a:t>
            </a:r>
            <a:endParaRPr/>
          </a:p>
          <a:p>
            <a:pPr marL="628650" lvl="1" indent="-171450" algn="l" rtl="0">
              <a:spcBef>
                <a:spcPts val="0"/>
              </a:spcBef>
              <a:spcAft>
                <a:spcPts val="0"/>
              </a:spcAft>
              <a:buClr>
                <a:schemeClr val="dk1"/>
              </a:buClr>
              <a:buSzPts val="1200"/>
              <a:buFont typeface="Arial"/>
              <a:buChar char="•"/>
            </a:pPr>
            <a:r>
              <a:rPr lang="en-US"/>
              <a:t>Effective Strategies</a:t>
            </a:r>
            <a:endParaRPr/>
          </a:p>
          <a:p>
            <a:pPr marL="628650" lvl="1" indent="-171450" algn="l" rtl="0">
              <a:spcBef>
                <a:spcPts val="0"/>
              </a:spcBef>
              <a:spcAft>
                <a:spcPts val="0"/>
              </a:spcAft>
              <a:buClr>
                <a:schemeClr val="dk1"/>
              </a:buClr>
              <a:buSzPts val="1200"/>
              <a:buFont typeface="Arial"/>
              <a:buChar char="•"/>
            </a:pPr>
            <a:r>
              <a:rPr lang="en-US"/>
              <a:t>Challenges</a:t>
            </a:r>
            <a:endParaRPr/>
          </a:p>
          <a:p>
            <a:pPr marL="628650" lvl="1" indent="-171450" algn="l" rtl="0">
              <a:spcBef>
                <a:spcPts val="0"/>
              </a:spcBef>
              <a:spcAft>
                <a:spcPts val="0"/>
              </a:spcAft>
              <a:buClr>
                <a:schemeClr val="dk1"/>
              </a:buClr>
              <a:buSzPts val="1200"/>
              <a:buFont typeface="Arial"/>
              <a:buChar char="•"/>
            </a:pPr>
            <a:r>
              <a:rPr lang="en-US"/>
              <a:t>Disconnects Between Partners</a:t>
            </a:r>
            <a:endParaRPr/>
          </a:p>
          <a:p>
            <a:pPr marL="628650" lvl="1" indent="-171450" algn="l" rtl="0">
              <a:spcBef>
                <a:spcPts val="0"/>
              </a:spcBef>
              <a:spcAft>
                <a:spcPts val="0"/>
              </a:spcAft>
              <a:buClr>
                <a:schemeClr val="dk1"/>
              </a:buClr>
              <a:buSzPts val="1200"/>
              <a:buFont typeface="Arial"/>
              <a:buChar char="•"/>
            </a:pPr>
            <a:r>
              <a:rPr lang="en-US"/>
              <a:t>Progress Toward Goals</a:t>
            </a:r>
            <a:endParaRPr/>
          </a:p>
          <a:p>
            <a:pPr marL="457200" lvl="1" indent="0" algn="l" rtl="0">
              <a:spcBef>
                <a:spcPts val="0"/>
              </a:spcBef>
              <a:spcAft>
                <a:spcPts val="0"/>
              </a:spcAft>
              <a:buNone/>
            </a:pPr>
            <a:r>
              <a:rPr lang="en-US" b="1"/>
              <a:t>Instructions:</a:t>
            </a:r>
            <a:endParaRPr/>
          </a:p>
          <a:p>
            <a:pPr marL="171450" lvl="0" indent="-171450" algn="l" rtl="0">
              <a:spcBef>
                <a:spcPts val="0"/>
              </a:spcBef>
              <a:spcAft>
                <a:spcPts val="0"/>
              </a:spcAft>
              <a:buClr>
                <a:schemeClr val="dk1"/>
              </a:buClr>
              <a:buSzPts val="1200"/>
              <a:buFont typeface="Arial"/>
              <a:buChar char="•"/>
            </a:pPr>
            <a:r>
              <a:rPr lang="en-US"/>
              <a:t>Give team members sticky notes (physical or virtual).</a:t>
            </a:r>
            <a:endParaRPr/>
          </a:p>
          <a:p>
            <a:pPr marL="171450" lvl="0" indent="-171450" algn="l" rtl="0">
              <a:spcBef>
                <a:spcPts val="0"/>
              </a:spcBef>
              <a:spcAft>
                <a:spcPts val="0"/>
              </a:spcAft>
              <a:buClr>
                <a:schemeClr val="dk1"/>
              </a:buClr>
              <a:buSzPts val="1200"/>
              <a:buFont typeface="Arial"/>
              <a:buChar char="•"/>
            </a:pPr>
            <a:r>
              <a:rPr lang="en-US"/>
              <a:t>Invite them to move around the room or through the digital board, adding their thoughts to each prompt.</a:t>
            </a:r>
            <a:endParaRPr/>
          </a:p>
          <a:p>
            <a:pPr marL="171450" lvl="0" indent="-171450" algn="l" rtl="0">
              <a:spcBef>
                <a:spcPts val="0"/>
              </a:spcBef>
              <a:spcAft>
                <a:spcPts val="0"/>
              </a:spcAft>
              <a:buClr>
                <a:schemeClr val="dk1"/>
              </a:buClr>
              <a:buSzPts val="1200"/>
              <a:buFont typeface="Arial"/>
              <a:buChar char="•"/>
            </a:pPr>
            <a:r>
              <a:rPr lang="en-US"/>
              <a:t>After 10–15 minutes, return as a group and review each section together.</a:t>
            </a:r>
            <a:endParaRPr/>
          </a:p>
          <a:p>
            <a:pPr marL="171450" lvl="0" indent="-171450" algn="l" rtl="0">
              <a:spcBef>
                <a:spcPts val="0"/>
              </a:spcBef>
              <a:spcAft>
                <a:spcPts val="0"/>
              </a:spcAft>
              <a:buClr>
                <a:schemeClr val="dk1"/>
              </a:buClr>
              <a:buSzPts val="1200"/>
              <a:buFont typeface="Arial"/>
              <a:buChar char="•"/>
            </a:pPr>
            <a:r>
              <a:rPr lang="en-US"/>
              <a:t>Identify themes, surprises, or areas that spark discussion.</a:t>
            </a:r>
            <a:endParaRPr/>
          </a:p>
          <a:p>
            <a:pPr marL="0" lvl="0" indent="0" algn="l" rtl="0">
              <a:spcBef>
                <a:spcPts val="0"/>
              </a:spcBef>
              <a:spcAft>
                <a:spcPts val="0"/>
              </a:spcAft>
              <a:buNone/>
            </a:pPr>
            <a:r>
              <a:rPr lang="en-US" b="1"/>
              <a:t>Follow-Up Questions:</a:t>
            </a:r>
            <a:endParaRPr/>
          </a:p>
          <a:p>
            <a:pPr marL="171450" lvl="0" indent="-171450" algn="l" rtl="0">
              <a:spcBef>
                <a:spcPts val="0"/>
              </a:spcBef>
              <a:spcAft>
                <a:spcPts val="0"/>
              </a:spcAft>
              <a:buClr>
                <a:schemeClr val="dk1"/>
              </a:buClr>
              <a:buSzPts val="1200"/>
              <a:buFont typeface="Arial"/>
              <a:buChar char="•"/>
            </a:pPr>
            <a:r>
              <a:rPr lang="en-US"/>
              <a:t>What patterns are we noticing?</a:t>
            </a:r>
            <a:endParaRPr/>
          </a:p>
          <a:p>
            <a:pPr marL="171450" lvl="0" indent="-171450" algn="l" rtl="0">
              <a:spcBef>
                <a:spcPts val="0"/>
              </a:spcBef>
              <a:spcAft>
                <a:spcPts val="0"/>
              </a:spcAft>
              <a:buClr>
                <a:schemeClr val="dk1"/>
              </a:buClr>
              <a:buSzPts val="1200"/>
              <a:buFont typeface="Arial"/>
              <a:buChar char="•"/>
            </a:pPr>
            <a:r>
              <a:rPr lang="en-US"/>
              <a:t>What can we celebrate?</a:t>
            </a:r>
            <a:endParaRPr/>
          </a:p>
          <a:p>
            <a:pPr marL="171450" lvl="0" indent="-171450" algn="l" rtl="0">
              <a:spcBef>
                <a:spcPts val="0"/>
              </a:spcBef>
              <a:spcAft>
                <a:spcPts val="0"/>
              </a:spcAft>
              <a:buClr>
                <a:schemeClr val="dk1"/>
              </a:buClr>
              <a:buSzPts val="1200"/>
              <a:buFont typeface="Arial"/>
              <a:buChar char="•"/>
            </a:pPr>
            <a:r>
              <a:rPr lang="en-US"/>
              <a:t>What should we prioritize addressing?</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a:t>🔄 </a:t>
            </a:r>
            <a:r>
              <a:rPr lang="en-US" b="1"/>
              <a:t>Activity: Stop – Start – Continue Reflection (In Person or Virtual)</a:t>
            </a:r>
            <a:endParaRPr/>
          </a:p>
          <a:p>
            <a:pPr marL="0" lvl="0" indent="0" algn="l" rtl="0">
              <a:spcBef>
                <a:spcPts val="0"/>
              </a:spcBef>
              <a:spcAft>
                <a:spcPts val="0"/>
              </a:spcAft>
              <a:buNone/>
            </a:pPr>
            <a:r>
              <a:rPr lang="en-US" b="1"/>
              <a:t>Goal:</a:t>
            </a:r>
            <a:r>
              <a:rPr lang="en-US"/>
              <a:t> Evaluate team practices to improve CCoT collaboration and effectiveness.</a:t>
            </a:r>
            <a:endParaRPr/>
          </a:p>
          <a:p>
            <a:pPr marL="0" lvl="0" indent="0" algn="l" rtl="0">
              <a:spcBef>
                <a:spcPts val="0"/>
              </a:spcBef>
              <a:spcAft>
                <a:spcPts val="0"/>
              </a:spcAft>
              <a:buNone/>
            </a:pPr>
            <a:r>
              <a:rPr lang="en-US" b="1"/>
              <a:t>Instructions:</a:t>
            </a:r>
            <a:endParaRPr/>
          </a:p>
          <a:p>
            <a:pPr marL="171450" lvl="0" indent="-171450" algn="l" rtl="0">
              <a:spcBef>
                <a:spcPts val="0"/>
              </a:spcBef>
              <a:spcAft>
                <a:spcPts val="0"/>
              </a:spcAft>
              <a:buClr>
                <a:schemeClr val="dk1"/>
              </a:buClr>
              <a:buSzPts val="1200"/>
              <a:buFont typeface="Arial"/>
              <a:buChar char="•"/>
            </a:pPr>
            <a:r>
              <a:rPr lang="en-US"/>
              <a:t>Ask each participant to independently respond to these three prompts:</a:t>
            </a:r>
            <a:endParaRPr/>
          </a:p>
          <a:p>
            <a:pPr marL="628650" lvl="1" indent="-171450" algn="l" rtl="0">
              <a:spcBef>
                <a:spcPts val="0"/>
              </a:spcBef>
              <a:spcAft>
                <a:spcPts val="0"/>
              </a:spcAft>
              <a:buClr>
                <a:schemeClr val="dk1"/>
              </a:buClr>
              <a:buSzPts val="1200"/>
              <a:buFont typeface="Arial"/>
              <a:buChar char="•"/>
            </a:pPr>
            <a:r>
              <a:rPr lang="en-US"/>
              <a:t>What should we </a:t>
            </a:r>
            <a:r>
              <a:rPr lang="en-US" b="1"/>
              <a:t>stop</a:t>
            </a:r>
            <a:r>
              <a:rPr lang="en-US"/>
              <a:t> doing as a team?</a:t>
            </a:r>
            <a:endParaRPr/>
          </a:p>
          <a:p>
            <a:pPr marL="628650" lvl="1" indent="-171450" algn="l" rtl="0">
              <a:spcBef>
                <a:spcPts val="0"/>
              </a:spcBef>
              <a:spcAft>
                <a:spcPts val="0"/>
              </a:spcAft>
              <a:buClr>
                <a:schemeClr val="dk1"/>
              </a:buClr>
              <a:buSzPts val="1200"/>
              <a:buFont typeface="Arial"/>
              <a:buChar char="•"/>
            </a:pPr>
            <a:r>
              <a:rPr lang="en-US"/>
              <a:t>What should we </a:t>
            </a:r>
            <a:r>
              <a:rPr lang="en-US" b="1"/>
              <a:t>start</a:t>
            </a:r>
            <a:r>
              <a:rPr lang="en-US"/>
              <a:t> doing to improve our process?</a:t>
            </a:r>
            <a:endParaRPr/>
          </a:p>
          <a:p>
            <a:pPr marL="628650" lvl="1" indent="-171450" algn="l" rtl="0">
              <a:spcBef>
                <a:spcPts val="0"/>
              </a:spcBef>
              <a:spcAft>
                <a:spcPts val="0"/>
              </a:spcAft>
              <a:buClr>
                <a:schemeClr val="dk1"/>
              </a:buClr>
              <a:buSzPts val="1200"/>
              <a:buFont typeface="Arial"/>
              <a:buChar char="•"/>
            </a:pPr>
            <a:r>
              <a:rPr lang="en-US"/>
              <a:t>What should we </a:t>
            </a:r>
            <a:r>
              <a:rPr lang="en-US" b="1"/>
              <a:t>continue</a:t>
            </a:r>
            <a:r>
              <a:rPr lang="en-US"/>
              <a:t> because it’s working well?</a:t>
            </a:r>
            <a:endParaRPr/>
          </a:p>
          <a:p>
            <a:pPr marL="171450" lvl="0" indent="-171450" algn="l" rtl="0">
              <a:spcBef>
                <a:spcPts val="0"/>
              </a:spcBef>
              <a:spcAft>
                <a:spcPts val="0"/>
              </a:spcAft>
              <a:buClr>
                <a:schemeClr val="dk1"/>
              </a:buClr>
              <a:buSzPts val="1200"/>
              <a:buFont typeface="Arial"/>
              <a:buChar char="•"/>
            </a:pPr>
            <a:r>
              <a:rPr lang="en-US"/>
              <a:t>In small breakout groups or table groups, have participants share and discuss their ideas.</a:t>
            </a:r>
            <a:endParaRPr/>
          </a:p>
          <a:p>
            <a:pPr marL="171450" lvl="0" indent="-171450" algn="l" rtl="0">
              <a:spcBef>
                <a:spcPts val="0"/>
              </a:spcBef>
              <a:spcAft>
                <a:spcPts val="0"/>
              </a:spcAft>
              <a:buClr>
                <a:schemeClr val="dk1"/>
              </a:buClr>
              <a:buSzPts val="1200"/>
              <a:buFont typeface="Arial"/>
              <a:buChar char="•"/>
            </a:pPr>
            <a:r>
              <a:rPr lang="en-US"/>
              <a:t>Use a shared document, chart paper, or collaborative slide to gather responses.</a:t>
            </a:r>
            <a:endParaRPr/>
          </a:p>
          <a:p>
            <a:pPr marL="171450" lvl="0" indent="-171450" algn="l" rtl="0">
              <a:spcBef>
                <a:spcPts val="0"/>
              </a:spcBef>
              <a:spcAft>
                <a:spcPts val="0"/>
              </a:spcAft>
              <a:buClr>
                <a:schemeClr val="dk1"/>
              </a:buClr>
              <a:buSzPts val="1200"/>
              <a:buFont typeface="Arial"/>
              <a:buChar char="•"/>
            </a:pPr>
            <a:r>
              <a:rPr lang="en-US"/>
              <a:t>Debrief as a full group and highlight priorities that emerged.</a:t>
            </a:r>
            <a:endParaRPr/>
          </a:p>
          <a:p>
            <a:pPr marL="0" lvl="0" indent="0" algn="l" rtl="0">
              <a:spcBef>
                <a:spcPts val="0"/>
              </a:spcBef>
              <a:spcAft>
                <a:spcPts val="0"/>
              </a:spcAft>
              <a:buNone/>
            </a:pPr>
            <a:br>
              <a:rPr lang="en-US"/>
            </a:br>
            <a:endParaRPr/>
          </a:p>
          <a:p>
            <a:pPr marL="0" lvl="0" indent="0" algn="l" rtl="0">
              <a:spcBef>
                <a:spcPts val="0"/>
              </a:spcBef>
              <a:spcAft>
                <a:spcPts val="0"/>
              </a:spcAft>
              <a:buNone/>
            </a:pPr>
            <a:r>
              <a:rPr lang="en-US"/>
              <a:t>🔍 </a:t>
            </a:r>
            <a:r>
              <a:rPr lang="en-US" b="1"/>
              <a:t>Activity: CCoT Connection Mapping (Great for Teams That Are Struggling with Disconnects)</a:t>
            </a:r>
            <a:endParaRPr/>
          </a:p>
          <a:p>
            <a:pPr marL="0" lvl="0" indent="0" algn="l" rtl="0">
              <a:spcBef>
                <a:spcPts val="0"/>
              </a:spcBef>
              <a:spcAft>
                <a:spcPts val="0"/>
              </a:spcAft>
              <a:buNone/>
            </a:pPr>
            <a:r>
              <a:rPr lang="en-US" b="1"/>
              <a:t>Goal:</a:t>
            </a:r>
            <a:r>
              <a:rPr lang="en-US"/>
              <a:t> Visualize how well-connected transition partners feel and identify gaps.</a:t>
            </a:r>
            <a:endParaRPr/>
          </a:p>
          <a:p>
            <a:pPr marL="0" lvl="0" indent="0" algn="l" rtl="0">
              <a:spcBef>
                <a:spcPts val="0"/>
              </a:spcBef>
              <a:spcAft>
                <a:spcPts val="0"/>
              </a:spcAft>
              <a:buNone/>
            </a:pPr>
            <a:r>
              <a:rPr lang="en-US" b="1"/>
              <a:t>Instructions:</a:t>
            </a:r>
            <a:endParaRPr/>
          </a:p>
          <a:p>
            <a:pPr marL="171450" lvl="0" indent="-171450" algn="l" rtl="0">
              <a:spcBef>
                <a:spcPts val="0"/>
              </a:spcBef>
              <a:spcAft>
                <a:spcPts val="0"/>
              </a:spcAft>
              <a:buClr>
                <a:schemeClr val="dk1"/>
              </a:buClr>
              <a:buSzPts val="1200"/>
              <a:buFont typeface="Arial"/>
              <a:buChar char="•"/>
            </a:pPr>
            <a:r>
              <a:rPr lang="en-US"/>
              <a:t>Ask each participant to draw or describe their perception of how connected different transition partners are on the team (school, DVR, family, etc.).</a:t>
            </a:r>
            <a:endParaRPr/>
          </a:p>
          <a:p>
            <a:pPr marL="171450" lvl="0" indent="-171450" algn="l" rtl="0">
              <a:spcBef>
                <a:spcPts val="0"/>
              </a:spcBef>
              <a:spcAft>
                <a:spcPts val="0"/>
              </a:spcAft>
              <a:buClr>
                <a:schemeClr val="dk1"/>
              </a:buClr>
              <a:buSzPts val="1200"/>
              <a:buFont typeface="Arial"/>
              <a:buChar char="•"/>
            </a:pPr>
            <a:r>
              <a:rPr lang="en-US"/>
              <a:t>For virtual meetings, use a shared slide deck or whiteboard tool for everyone to mark connections (e.g., strong, weak, missing).</a:t>
            </a:r>
            <a:endParaRPr/>
          </a:p>
          <a:p>
            <a:pPr marL="171450" lvl="0" indent="-171450" algn="l" rtl="0">
              <a:spcBef>
                <a:spcPts val="0"/>
              </a:spcBef>
              <a:spcAft>
                <a:spcPts val="0"/>
              </a:spcAft>
              <a:buClr>
                <a:schemeClr val="dk1"/>
              </a:buClr>
              <a:buSzPts val="1200"/>
              <a:buFont typeface="Arial"/>
              <a:buChar char="•"/>
            </a:pPr>
            <a:r>
              <a:rPr lang="en-US"/>
              <a:t>Facilitate discussion around:</a:t>
            </a:r>
            <a:endParaRPr/>
          </a:p>
          <a:p>
            <a:pPr marL="628650" lvl="1" indent="-171450" algn="l" rtl="0">
              <a:spcBef>
                <a:spcPts val="0"/>
              </a:spcBef>
              <a:spcAft>
                <a:spcPts val="0"/>
              </a:spcAft>
              <a:buClr>
                <a:schemeClr val="dk1"/>
              </a:buClr>
              <a:buSzPts val="1200"/>
              <a:buFont typeface="Arial"/>
              <a:buChar char="•"/>
            </a:pPr>
            <a:r>
              <a:rPr lang="en-US"/>
              <a:t>Where do connections feel strong?</a:t>
            </a:r>
            <a:endParaRPr/>
          </a:p>
          <a:p>
            <a:pPr marL="628650" lvl="1" indent="-171450" algn="l" rtl="0">
              <a:spcBef>
                <a:spcPts val="0"/>
              </a:spcBef>
              <a:spcAft>
                <a:spcPts val="0"/>
              </a:spcAft>
              <a:buClr>
                <a:schemeClr val="dk1"/>
              </a:buClr>
              <a:buSzPts val="1200"/>
              <a:buFont typeface="Arial"/>
              <a:buChar char="•"/>
            </a:pPr>
            <a:r>
              <a:rPr lang="en-US"/>
              <a:t>Where are there gaps?</a:t>
            </a:r>
            <a:endParaRPr/>
          </a:p>
          <a:p>
            <a:pPr marL="628650" lvl="1" indent="-171450" algn="l" rtl="0">
              <a:spcBef>
                <a:spcPts val="0"/>
              </a:spcBef>
              <a:spcAft>
                <a:spcPts val="0"/>
              </a:spcAft>
              <a:buClr>
                <a:schemeClr val="dk1"/>
              </a:buClr>
              <a:buSzPts val="1200"/>
              <a:buFont typeface="Arial"/>
              <a:buChar char="•"/>
            </a:pPr>
            <a:r>
              <a:rPr lang="en-US"/>
              <a:t>What would strengthen communication and collaboration?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73" name="Google Shape;17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Content and image">
  <p:cSld name="Title Content and image">
    <p:bg>
      <p:bgPr>
        <a:solidFill>
          <a:srgbClr val="E6EDE7"/>
        </a:solidFill>
        <a:effectLst/>
      </p:bgPr>
    </p:bg>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914400" y="900741"/>
            <a:ext cx="4802372" cy="278891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3F3F3F"/>
              </a:buClr>
              <a:buSzPts val="4800"/>
              <a:buFont typeface="Bodon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0"/>
          <p:cNvSpPr txBox="1">
            <a:spLocks noGrp="1"/>
          </p:cNvSpPr>
          <p:nvPr>
            <p:ph type="body" idx="1"/>
          </p:nvPr>
        </p:nvSpPr>
        <p:spPr>
          <a:xfrm>
            <a:off x="914400" y="3825239"/>
            <a:ext cx="4802735" cy="2072641"/>
          </a:xfrm>
          <a:prstGeom prst="rect">
            <a:avLst/>
          </a:prstGeom>
          <a:noFill/>
          <a:ln>
            <a:noFill/>
          </a:ln>
        </p:spPr>
        <p:txBody>
          <a:bodyPr spcFirstLastPara="1" wrap="square" lIns="91425" tIns="45700" rIns="91425" bIns="45700" anchor="t" anchorCtr="0">
            <a:normAutofit/>
          </a:bodyPr>
          <a:lstStyle>
            <a:lvl1pPr marL="457200" lvl="0" indent="-228600" algn="l">
              <a:lnSpc>
                <a:spcPct val="125000"/>
              </a:lnSpc>
              <a:spcBef>
                <a:spcPts val="0"/>
              </a:spcBef>
              <a:spcAft>
                <a:spcPts val="0"/>
              </a:spcAft>
              <a:buClr>
                <a:srgbClr val="595959"/>
              </a:buClr>
              <a:buSzPts val="1800"/>
              <a:buNone/>
              <a:defRPr sz="1800"/>
            </a:lvl1pPr>
            <a:lvl2pPr marL="914400" lvl="1" indent="-228600" algn="l">
              <a:lnSpc>
                <a:spcPct val="125000"/>
              </a:lnSpc>
              <a:spcBef>
                <a:spcPts val="0"/>
              </a:spcBef>
              <a:spcAft>
                <a:spcPts val="0"/>
              </a:spcAft>
              <a:buClr>
                <a:srgbClr val="595959"/>
              </a:buClr>
              <a:buSzPts val="1600"/>
              <a:buNone/>
              <a:defRPr sz="1600"/>
            </a:lvl2pPr>
            <a:lvl3pPr marL="1371600" lvl="2" indent="-228600" algn="l">
              <a:lnSpc>
                <a:spcPct val="125000"/>
              </a:lnSpc>
              <a:spcBef>
                <a:spcPts val="0"/>
              </a:spcBef>
              <a:spcAft>
                <a:spcPts val="0"/>
              </a:spcAft>
              <a:buClr>
                <a:srgbClr val="595959"/>
              </a:buClr>
              <a:buSzPts val="1400"/>
              <a:buNone/>
              <a:defRPr sz="1400"/>
            </a:lvl3pPr>
            <a:lvl4pPr marL="1828800" lvl="3" indent="-228600" algn="l">
              <a:lnSpc>
                <a:spcPct val="125000"/>
              </a:lnSpc>
              <a:spcBef>
                <a:spcPts val="0"/>
              </a:spcBef>
              <a:spcAft>
                <a:spcPts val="0"/>
              </a:spcAft>
              <a:buClr>
                <a:srgbClr val="595959"/>
              </a:buClr>
              <a:buSzPts val="1200"/>
              <a:buNone/>
              <a:defRPr sz="1200"/>
            </a:lvl4pPr>
            <a:lvl5pPr marL="2286000" lvl="4" indent="-228600" algn="l">
              <a:lnSpc>
                <a:spcPct val="125000"/>
              </a:lnSpc>
              <a:spcBef>
                <a:spcPts val="0"/>
              </a:spcBef>
              <a:spcAft>
                <a:spcPts val="0"/>
              </a:spcAft>
              <a:buClr>
                <a:srgbClr val="595959"/>
              </a:buClr>
              <a:buSzPts val="1200"/>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50"/>
          <p:cNvSpPr>
            <a:spLocks noGrp="1"/>
          </p:cNvSpPr>
          <p:nvPr>
            <p:ph type="pic" idx="2"/>
          </p:nvPr>
        </p:nvSpPr>
        <p:spPr>
          <a:xfrm>
            <a:off x="6478587" y="921230"/>
            <a:ext cx="5713413" cy="5029200"/>
          </a:xfrm>
          <a:prstGeom prst="rect">
            <a:avLst/>
          </a:prstGeom>
          <a:noFill/>
          <a:ln>
            <a:noFill/>
          </a:ln>
        </p:spPr>
        <p:txBody>
          <a:bodyPr/>
          <a:lstStyle/>
          <a:p>
            <a:endParaRPr lang="en-US"/>
          </a:p>
        </p:txBody>
      </p:sp>
      <p:sp>
        <p:nvSpPr>
          <p:cNvPr id="19" name="Google Shape;19;p50"/>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0"/>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757070"/>
                </a:solidFill>
                <a:latin typeface="Arial"/>
                <a:ea typeface="Arial"/>
                <a:cs typeface="Arial"/>
                <a:sym typeface="Arial"/>
              </a:defRPr>
            </a:lvl1pPr>
            <a:lvl2pPr marL="0" lvl="1" indent="0" algn="r">
              <a:spcBef>
                <a:spcPts val="0"/>
              </a:spcBef>
              <a:buNone/>
              <a:defRPr sz="1200" b="0" i="0" u="none" strike="noStrike" cap="none">
                <a:solidFill>
                  <a:srgbClr val="757070"/>
                </a:solidFill>
                <a:latin typeface="Arial"/>
                <a:ea typeface="Arial"/>
                <a:cs typeface="Arial"/>
                <a:sym typeface="Arial"/>
              </a:defRPr>
            </a:lvl2pPr>
            <a:lvl3pPr marL="0" lvl="2" indent="0" algn="r">
              <a:spcBef>
                <a:spcPts val="0"/>
              </a:spcBef>
              <a:buNone/>
              <a:defRPr sz="1200" b="0" i="0" u="none" strike="noStrike" cap="none">
                <a:solidFill>
                  <a:srgbClr val="757070"/>
                </a:solidFill>
                <a:latin typeface="Arial"/>
                <a:ea typeface="Arial"/>
                <a:cs typeface="Arial"/>
                <a:sym typeface="Arial"/>
              </a:defRPr>
            </a:lvl3pPr>
            <a:lvl4pPr marL="0" lvl="3" indent="0" algn="r">
              <a:spcBef>
                <a:spcPts val="0"/>
              </a:spcBef>
              <a:buNone/>
              <a:defRPr sz="1200" b="0" i="0" u="none" strike="noStrike" cap="none">
                <a:solidFill>
                  <a:srgbClr val="757070"/>
                </a:solidFill>
                <a:latin typeface="Arial"/>
                <a:ea typeface="Arial"/>
                <a:cs typeface="Arial"/>
                <a:sym typeface="Arial"/>
              </a:defRPr>
            </a:lvl4pPr>
            <a:lvl5pPr marL="0" lvl="4" indent="0" algn="r">
              <a:spcBef>
                <a:spcPts val="0"/>
              </a:spcBef>
              <a:buNone/>
              <a:defRPr sz="1200" b="0" i="0" u="none" strike="noStrike" cap="none">
                <a:solidFill>
                  <a:srgbClr val="757070"/>
                </a:solidFill>
                <a:latin typeface="Arial"/>
                <a:ea typeface="Arial"/>
                <a:cs typeface="Arial"/>
                <a:sym typeface="Arial"/>
              </a:defRPr>
            </a:lvl5pPr>
            <a:lvl6pPr marL="0" lvl="5" indent="0" algn="r">
              <a:spcBef>
                <a:spcPts val="0"/>
              </a:spcBef>
              <a:buNone/>
              <a:defRPr sz="1200" b="0" i="0" u="none" strike="noStrike" cap="none">
                <a:solidFill>
                  <a:srgbClr val="757070"/>
                </a:solidFill>
                <a:latin typeface="Arial"/>
                <a:ea typeface="Arial"/>
                <a:cs typeface="Arial"/>
                <a:sym typeface="Arial"/>
              </a:defRPr>
            </a:lvl6pPr>
            <a:lvl7pPr marL="0" lvl="6" indent="0" algn="r">
              <a:spcBef>
                <a:spcPts val="0"/>
              </a:spcBef>
              <a:buNone/>
              <a:defRPr sz="1200" b="0" i="0" u="none" strike="noStrike" cap="none">
                <a:solidFill>
                  <a:srgbClr val="757070"/>
                </a:solidFill>
                <a:latin typeface="Arial"/>
                <a:ea typeface="Arial"/>
                <a:cs typeface="Arial"/>
                <a:sym typeface="Arial"/>
              </a:defRPr>
            </a:lvl7pPr>
            <a:lvl8pPr marL="0" lvl="7" indent="0" algn="r">
              <a:spcBef>
                <a:spcPts val="0"/>
              </a:spcBef>
              <a:buNone/>
              <a:defRPr sz="1200" b="0" i="0" u="none" strike="noStrike" cap="none">
                <a:solidFill>
                  <a:srgbClr val="757070"/>
                </a:solidFill>
                <a:latin typeface="Arial"/>
                <a:ea typeface="Arial"/>
                <a:cs typeface="Arial"/>
                <a:sym typeface="Arial"/>
              </a:defRPr>
            </a:lvl8pPr>
            <a:lvl9pPr marL="0" lvl="8" indent="0" algn="r">
              <a:spcBef>
                <a:spcPts val="0"/>
              </a:spcBef>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1" name="Google Shape;21;p50"/>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1">
  <p:cSld name="Title 1">
    <p:spTree>
      <p:nvGrpSpPr>
        <p:cNvPr id="1" name="Shape 80"/>
        <p:cNvGrpSpPr/>
        <p:nvPr/>
      </p:nvGrpSpPr>
      <p:grpSpPr>
        <a:xfrm>
          <a:off x="0" y="0"/>
          <a:ext cx="0" cy="0"/>
          <a:chOff x="0" y="0"/>
          <a:chExt cx="0" cy="0"/>
        </a:xfrm>
      </p:grpSpPr>
      <p:sp>
        <p:nvSpPr>
          <p:cNvPr id="81" name="Google Shape;81;p59"/>
          <p:cNvSpPr>
            <a:spLocks noGrp="1"/>
          </p:cNvSpPr>
          <p:nvPr>
            <p:ph type="pic" idx="2"/>
          </p:nvPr>
        </p:nvSpPr>
        <p:spPr>
          <a:xfrm>
            <a:off x="458788" y="457200"/>
            <a:ext cx="11274425" cy="5943600"/>
          </a:xfrm>
          <a:prstGeom prst="rect">
            <a:avLst/>
          </a:prstGeom>
          <a:noFill/>
          <a:ln>
            <a:noFill/>
          </a:ln>
        </p:spPr>
      </p:sp>
      <p:sp>
        <p:nvSpPr>
          <p:cNvPr id="82" name="Google Shape;82;p59"/>
          <p:cNvSpPr txBox="1">
            <a:spLocks noGrp="1"/>
          </p:cNvSpPr>
          <p:nvPr>
            <p:ph type="title"/>
          </p:nvPr>
        </p:nvSpPr>
        <p:spPr>
          <a:xfrm>
            <a:off x="6581955" y="612475"/>
            <a:ext cx="4701904" cy="3079029"/>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4800"/>
              <a:buFont typeface="Bodoni"/>
              <a:buNone/>
              <a:defRPr sz="48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83"/>
        <p:cNvGrpSpPr/>
        <p:nvPr/>
      </p:nvGrpSpPr>
      <p:grpSpPr>
        <a:xfrm>
          <a:off x="0" y="0"/>
          <a:ext cx="0" cy="0"/>
          <a:chOff x="0" y="0"/>
          <a:chExt cx="0" cy="0"/>
        </a:xfrm>
      </p:grpSpPr>
      <p:sp>
        <p:nvSpPr>
          <p:cNvPr id="84" name="Google Shape;84;p60"/>
          <p:cNvSpPr/>
          <p:nvPr/>
        </p:nvSpPr>
        <p:spPr>
          <a:xfrm>
            <a:off x="6096000" y="3249"/>
            <a:ext cx="6096000" cy="736748"/>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 name="Google Shape;85;p60"/>
          <p:cNvSpPr txBox="1">
            <a:spLocks noGrp="1"/>
          </p:cNvSpPr>
          <p:nvPr>
            <p:ph type="title"/>
          </p:nvPr>
        </p:nvSpPr>
        <p:spPr>
          <a:xfrm>
            <a:off x="914400" y="883920"/>
            <a:ext cx="4114800" cy="505968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60"/>
          <p:cNvSpPr txBox="1">
            <a:spLocks noGrp="1"/>
          </p:cNvSpPr>
          <p:nvPr>
            <p:ph type="body" idx="1"/>
          </p:nvPr>
        </p:nvSpPr>
        <p:spPr>
          <a:xfrm>
            <a:off x="6475413" y="2438400"/>
            <a:ext cx="4799012" cy="3505200"/>
          </a:xfrm>
          <a:prstGeom prst="rect">
            <a:avLst/>
          </a:prstGeom>
          <a:noFill/>
          <a:ln>
            <a:noFill/>
          </a:ln>
        </p:spPr>
        <p:txBody>
          <a:bodyPr spcFirstLastPara="1" wrap="square" lIns="91425" tIns="45700" rIns="91425" bIns="45700" anchor="t" anchorCtr="0">
            <a:normAutofit/>
          </a:bodyPr>
          <a:lstStyle>
            <a:lvl1pPr marL="457200" lvl="0" indent="-228600" algn="l">
              <a:lnSpc>
                <a:spcPct val="125000"/>
              </a:lnSpc>
              <a:spcBef>
                <a:spcPts val="1000"/>
              </a:spcBef>
              <a:spcAft>
                <a:spcPts val="0"/>
              </a:spcAft>
              <a:buClr>
                <a:srgbClr val="595959"/>
              </a:buClr>
              <a:buSzPts val="1800"/>
              <a:buNone/>
              <a:defRPr sz="1800"/>
            </a:lvl1pPr>
            <a:lvl2pPr marL="914400" lvl="1" indent="-228600" algn="l">
              <a:lnSpc>
                <a:spcPct val="125000"/>
              </a:lnSpc>
              <a:spcBef>
                <a:spcPts val="500"/>
              </a:spcBef>
              <a:spcAft>
                <a:spcPts val="0"/>
              </a:spcAft>
              <a:buClr>
                <a:srgbClr val="595959"/>
              </a:buClr>
              <a:buSzPts val="1600"/>
              <a:buNone/>
              <a:defRPr sz="1600"/>
            </a:lvl2pPr>
            <a:lvl3pPr marL="1371600" lvl="2" indent="-228600" algn="l">
              <a:lnSpc>
                <a:spcPct val="125000"/>
              </a:lnSpc>
              <a:spcBef>
                <a:spcPts val="500"/>
              </a:spcBef>
              <a:spcAft>
                <a:spcPts val="0"/>
              </a:spcAft>
              <a:buClr>
                <a:srgbClr val="595959"/>
              </a:buClr>
              <a:buSzPts val="1400"/>
              <a:buNone/>
              <a:defRPr sz="1400"/>
            </a:lvl3pPr>
            <a:lvl4pPr marL="1828800" lvl="3" indent="-228600" algn="l">
              <a:lnSpc>
                <a:spcPct val="125000"/>
              </a:lnSpc>
              <a:spcBef>
                <a:spcPts val="500"/>
              </a:spcBef>
              <a:spcAft>
                <a:spcPts val="0"/>
              </a:spcAft>
              <a:buClr>
                <a:srgbClr val="595959"/>
              </a:buClr>
              <a:buSzPts val="1200"/>
              <a:buNone/>
              <a:defRPr sz="1200"/>
            </a:lvl4pPr>
            <a:lvl5pPr marL="2286000" lvl="4" indent="-228600" algn="l">
              <a:lnSpc>
                <a:spcPct val="125000"/>
              </a:lnSpc>
              <a:spcBef>
                <a:spcPts val="500"/>
              </a:spcBef>
              <a:spcAft>
                <a:spcPts val="0"/>
              </a:spcAft>
              <a:buClr>
                <a:srgbClr val="595959"/>
              </a:buClr>
              <a:buSzPts val="1200"/>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60"/>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60"/>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60"/>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90"/>
        <p:cNvGrpSpPr/>
        <p:nvPr/>
      </p:nvGrpSpPr>
      <p:grpSpPr>
        <a:xfrm>
          <a:off x="0" y="0"/>
          <a:ext cx="0" cy="0"/>
          <a:chOff x="0" y="0"/>
          <a:chExt cx="0" cy="0"/>
        </a:xfrm>
      </p:grpSpPr>
      <p:sp>
        <p:nvSpPr>
          <p:cNvPr id="91" name="Google Shape;91;p61"/>
          <p:cNvSpPr txBox="1">
            <a:spLocks noGrp="1"/>
          </p:cNvSpPr>
          <p:nvPr>
            <p:ph type="title"/>
          </p:nvPr>
        </p:nvSpPr>
        <p:spPr>
          <a:xfrm>
            <a:off x="929640" y="485113"/>
            <a:ext cx="10331450" cy="15315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61"/>
          <p:cNvSpPr/>
          <p:nvPr/>
        </p:nvSpPr>
        <p:spPr>
          <a:xfrm>
            <a:off x="386316" y="347329"/>
            <a:ext cx="11419368" cy="6152707"/>
          </a:xfrm>
          <a:prstGeom prst="rect">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 name="Google Shape;93;p61"/>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6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losing">
  <p:cSld name="Closing">
    <p:spTree>
      <p:nvGrpSpPr>
        <p:cNvPr id="1" name="Shape 95"/>
        <p:cNvGrpSpPr/>
        <p:nvPr/>
      </p:nvGrpSpPr>
      <p:grpSpPr>
        <a:xfrm>
          <a:off x="0" y="0"/>
          <a:ext cx="0" cy="0"/>
          <a:chOff x="0" y="0"/>
          <a:chExt cx="0" cy="0"/>
        </a:xfrm>
      </p:grpSpPr>
      <p:sp>
        <p:nvSpPr>
          <p:cNvPr id="96" name="Google Shape;96;p62"/>
          <p:cNvSpPr/>
          <p:nvPr/>
        </p:nvSpPr>
        <p:spPr>
          <a:xfrm>
            <a:off x="386316" y="347329"/>
            <a:ext cx="11419368" cy="6152707"/>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 name="Google Shape;97;p62"/>
          <p:cNvSpPr txBox="1">
            <a:spLocks noGrp="1"/>
          </p:cNvSpPr>
          <p:nvPr>
            <p:ph type="title"/>
          </p:nvPr>
        </p:nvSpPr>
        <p:spPr>
          <a:xfrm>
            <a:off x="899160" y="655320"/>
            <a:ext cx="4572000" cy="548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4800"/>
              <a:buFont typeface="Bodon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2"/>
          <p:cNvSpPr txBox="1">
            <a:spLocks noGrp="1"/>
          </p:cNvSpPr>
          <p:nvPr>
            <p:ph type="body" idx="1"/>
          </p:nvPr>
        </p:nvSpPr>
        <p:spPr>
          <a:xfrm>
            <a:off x="6475413" y="2773680"/>
            <a:ext cx="4572000" cy="33680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800"/>
              <a:buNone/>
              <a:defRPr sz="1800"/>
            </a:lvl1pPr>
            <a:lvl2pPr marL="914400" lvl="1" indent="-228600" algn="l">
              <a:lnSpc>
                <a:spcPct val="90000"/>
              </a:lnSpc>
              <a:spcBef>
                <a:spcPts val="1000"/>
              </a:spcBef>
              <a:spcAft>
                <a:spcPts val="0"/>
              </a:spcAft>
              <a:buClr>
                <a:srgbClr val="595959"/>
              </a:buClr>
              <a:buSzPts val="1600"/>
              <a:buNone/>
              <a:defRPr sz="1600"/>
            </a:lvl2pPr>
            <a:lvl3pPr marL="1371600" lvl="2" indent="-228600" algn="l">
              <a:lnSpc>
                <a:spcPct val="90000"/>
              </a:lnSpc>
              <a:spcBef>
                <a:spcPts val="1000"/>
              </a:spcBef>
              <a:spcAft>
                <a:spcPts val="0"/>
              </a:spcAft>
              <a:buClr>
                <a:srgbClr val="595959"/>
              </a:buClr>
              <a:buSzPts val="1400"/>
              <a:buNone/>
              <a:defRPr sz="1400"/>
            </a:lvl3pPr>
            <a:lvl4pPr marL="1828800" lvl="3" indent="-228600" algn="l">
              <a:lnSpc>
                <a:spcPct val="90000"/>
              </a:lnSpc>
              <a:spcBef>
                <a:spcPts val="1000"/>
              </a:spcBef>
              <a:spcAft>
                <a:spcPts val="0"/>
              </a:spcAft>
              <a:buClr>
                <a:srgbClr val="595959"/>
              </a:buClr>
              <a:buSzPts val="1200"/>
              <a:buNone/>
              <a:defRPr sz="1200"/>
            </a:lvl4pPr>
            <a:lvl5pPr marL="2286000" lvl="4" indent="-228600" algn="l">
              <a:lnSpc>
                <a:spcPct val="90000"/>
              </a:lnSpc>
              <a:spcBef>
                <a:spcPts val="1000"/>
              </a:spcBef>
              <a:spcAft>
                <a:spcPts val="0"/>
              </a:spcAft>
              <a:buClr>
                <a:srgbClr val="595959"/>
              </a:buClr>
              <a:buSzPts val="1200"/>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2 column layout 2">
  <p:cSld name="Title and 2 column layout 2">
    <p:spTree>
      <p:nvGrpSpPr>
        <p:cNvPr id="1" name="Shape 22"/>
        <p:cNvGrpSpPr/>
        <p:nvPr/>
      </p:nvGrpSpPr>
      <p:grpSpPr>
        <a:xfrm>
          <a:off x="0" y="0"/>
          <a:ext cx="0" cy="0"/>
          <a:chOff x="0" y="0"/>
          <a:chExt cx="0" cy="0"/>
        </a:xfrm>
      </p:grpSpPr>
      <p:sp>
        <p:nvSpPr>
          <p:cNvPr id="23" name="Google Shape;23;p51"/>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51"/>
          <p:cNvSpPr/>
          <p:nvPr/>
        </p:nvSpPr>
        <p:spPr>
          <a:xfrm>
            <a:off x="6096000" y="0"/>
            <a:ext cx="6096000" cy="736748"/>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51"/>
          <p:cNvSpPr txBox="1">
            <a:spLocks noGrp="1"/>
          </p:cNvSpPr>
          <p:nvPr>
            <p:ph type="body" idx="1"/>
          </p:nvPr>
        </p:nvSpPr>
        <p:spPr>
          <a:xfrm>
            <a:off x="929641" y="2153285"/>
            <a:ext cx="3261359" cy="3500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sz="1800" b="1"/>
            </a:lvl1pPr>
            <a:lvl2pPr marL="914400" lvl="1" indent="-330200" algn="l">
              <a:lnSpc>
                <a:spcPct val="90000"/>
              </a:lnSpc>
              <a:spcBef>
                <a:spcPts val="1200"/>
              </a:spcBef>
              <a:spcAft>
                <a:spcPts val="0"/>
              </a:spcAft>
              <a:buClr>
                <a:srgbClr val="595959"/>
              </a:buClr>
              <a:buSzPts val="1600"/>
              <a:buChar char="•"/>
              <a:defRPr sz="1600" b="1"/>
            </a:lvl2pPr>
            <a:lvl3pPr marL="1371600" lvl="2" indent="-317500" algn="l">
              <a:lnSpc>
                <a:spcPct val="90000"/>
              </a:lnSpc>
              <a:spcBef>
                <a:spcPts val="1200"/>
              </a:spcBef>
              <a:spcAft>
                <a:spcPts val="0"/>
              </a:spcAft>
              <a:buClr>
                <a:srgbClr val="595959"/>
              </a:buClr>
              <a:buSzPts val="1400"/>
              <a:buChar char="•"/>
              <a:defRPr sz="1400" b="1"/>
            </a:lvl3pPr>
            <a:lvl4pPr marL="1828800" lvl="3" indent="-304800" algn="l">
              <a:lnSpc>
                <a:spcPct val="90000"/>
              </a:lnSpc>
              <a:spcBef>
                <a:spcPts val="1200"/>
              </a:spcBef>
              <a:spcAft>
                <a:spcPts val="0"/>
              </a:spcAft>
              <a:buClr>
                <a:srgbClr val="595959"/>
              </a:buClr>
              <a:buSzPts val="1200"/>
              <a:buChar char="•"/>
              <a:defRPr sz="1200" b="1"/>
            </a:lvl4pPr>
            <a:lvl5pPr marL="2286000" lvl="4" indent="-304800" algn="l">
              <a:lnSpc>
                <a:spcPct val="90000"/>
              </a:lnSpc>
              <a:spcBef>
                <a:spcPts val="1200"/>
              </a:spcBef>
              <a:spcAft>
                <a:spcPts val="0"/>
              </a:spcAft>
              <a:buClr>
                <a:srgbClr val="595959"/>
              </a:buClr>
              <a:buSzPts val="1200"/>
              <a:buChar char="•"/>
              <a:defRPr sz="1200" b="1"/>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51"/>
          <p:cNvSpPr txBox="1">
            <a:spLocks noGrp="1"/>
          </p:cNvSpPr>
          <p:nvPr>
            <p:ph type="body" idx="2"/>
          </p:nvPr>
        </p:nvSpPr>
        <p:spPr>
          <a:xfrm>
            <a:off x="4480560" y="2153285"/>
            <a:ext cx="6964680" cy="3500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sz="1800"/>
            </a:lvl1pPr>
            <a:lvl2pPr marL="914400" lvl="1" indent="-330200" algn="l">
              <a:lnSpc>
                <a:spcPct val="90000"/>
              </a:lnSpc>
              <a:spcBef>
                <a:spcPts val="1200"/>
              </a:spcBef>
              <a:spcAft>
                <a:spcPts val="0"/>
              </a:spcAft>
              <a:buClr>
                <a:srgbClr val="595959"/>
              </a:buClr>
              <a:buSzPts val="1600"/>
              <a:buChar char="•"/>
              <a:defRPr sz="1600"/>
            </a:lvl2pPr>
            <a:lvl3pPr marL="1371600" lvl="2" indent="-317500" algn="l">
              <a:lnSpc>
                <a:spcPct val="90000"/>
              </a:lnSpc>
              <a:spcBef>
                <a:spcPts val="1200"/>
              </a:spcBef>
              <a:spcAft>
                <a:spcPts val="0"/>
              </a:spcAft>
              <a:buClr>
                <a:srgbClr val="595959"/>
              </a:buClr>
              <a:buSzPts val="1400"/>
              <a:buChar char="•"/>
              <a:defRPr sz="1400"/>
            </a:lvl3pPr>
            <a:lvl4pPr marL="1828800" lvl="3" indent="-304800" algn="l">
              <a:lnSpc>
                <a:spcPct val="90000"/>
              </a:lnSpc>
              <a:spcBef>
                <a:spcPts val="1200"/>
              </a:spcBef>
              <a:spcAft>
                <a:spcPts val="0"/>
              </a:spcAft>
              <a:buClr>
                <a:srgbClr val="595959"/>
              </a:buClr>
              <a:buSzPts val="1200"/>
              <a:buChar char="•"/>
              <a:defRPr sz="1200"/>
            </a:lvl4pPr>
            <a:lvl5pPr marL="2286000" lvl="4" indent="-304800" algn="l">
              <a:lnSpc>
                <a:spcPct val="90000"/>
              </a:lnSpc>
              <a:spcBef>
                <a:spcPts val="1200"/>
              </a:spcBef>
              <a:spcAft>
                <a:spcPts val="0"/>
              </a:spcAft>
              <a:buClr>
                <a:srgbClr val="595959"/>
              </a:buClr>
              <a:buSzPts val="1200"/>
              <a:buChar char="•"/>
              <a:defRPr sz="120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51"/>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757070"/>
                </a:solidFill>
                <a:latin typeface="Arial"/>
                <a:ea typeface="Arial"/>
                <a:cs typeface="Arial"/>
                <a:sym typeface="Arial"/>
              </a:defRPr>
            </a:lvl1pPr>
            <a:lvl2pPr marL="0" lvl="1" indent="0" algn="r">
              <a:spcBef>
                <a:spcPts val="0"/>
              </a:spcBef>
              <a:buNone/>
              <a:defRPr sz="1200" b="0" i="0" u="none" strike="noStrike" cap="none">
                <a:solidFill>
                  <a:srgbClr val="757070"/>
                </a:solidFill>
                <a:latin typeface="Arial"/>
                <a:ea typeface="Arial"/>
                <a:cs typeface="Arial"/>
                <a:sym typeface="Arial"/>
              </a:defRPr>
            </a:lvl2pPr>
            <a:lvl3pPr marL="0" lvl="2" indent="0" algn="r">
              <a:spcBef>
                <a:spcPts val="0"/>
              </a:spcBef>
              <a:buNone/>
              <a:defRPr sz="1200" b="0" i="0" u="none" strike="noStrike" cap="none">
                <a:solidFill>
                  <a:srgbClr val="757070"/>
                </a:solidFill>
                <a:latin typeface="Arial"/>
                <a:ea typeface="Arial"/>
                <a:cs typeface="Arial"/>
                <a:sym typeface="Arial"/>
              </a:defRPr>
            </a:lvl3pPr>
            <a:lvl4pPr marL="0" lvl="3" indent="0" algn="r">
              <a:spcBef>
                <a:spcPts val="0"/>
              </a:spcBef>
              <a:buNone/>
              <a:defRPr sz="1200" b="0" i="0" u="none" strike="noStrike" cap="none">
                <a:solidFill>
                  <a:srgbClr val="757070"/>
                </a:solidFill>
                <a:latin typeface="Arial"/>
                <a:ea typeface="Arial"/>
                <a:cs typeface="Arial"/>
                <a:sym typeface="Arial"/>
              </a:defRPr>
            </a:lvl4pPr>
            <a:lvl5pPr marL="0" lvl="4" indent="0" algn="r">
              <a:spcBef>
                <a:spcPts val="0"/>
              </a:spcBef>
              <a:buNone/>
              <a:defRPr sz="1200" b="0" i="0" u="none" strike="noStrike" cap="none">
                <a:solidFill>
                  <a:srgbClr val="757070"/>
                </a:solidFill>
                <a:latin typeface="Arial"/>
                <a:ea typeface="Arial"/>
                <a:cs typeface="Arial"/>
                <a:sym typeface="Arial"/>
              </a:defRPr>
            </a:lvl5pPr>
            <a:lvl6pPr marL="0" lvl="5" indent="0" algn="r">
              <a:spcBef>
                <a:spcPts val="0"/>
              </a:spcBef>
              <a:buNone/>
              <a:defRPr sz="1200" b="0" i="0" u="none" strike="noStrike" cap="none">
                <a:solidFill>
                  <a:srgbClr val="757070"/>
                </a:solidFill>
                <a:latin typeface="Arial"/>
                <a:ea typeface="Arial"/>
                <a:cs typeface="Arial"/>
                <a:sym typeface="Arial"/>
              </a:defRPr>
            </a:lvl6pPr>
            <a:lvl7pPr marL="0" lvl="6" indent="0" algn="r">
              <a:spcBef>
                <a:spcPts val="0"/>
              </a:spcBef>
              <a:buNone/>
              <a:defRPr sz="1200" b="0" i="0" u="none" strike="noStrike" cap="none">
                <a:solidFill>
                  <a:srgbClr val="757070"/>
                </a:solidFill>
                <a:latin typeface="Arial"/>
                <a:ea typeface="Arial"/>
                <a:cs typeface="Arial"/>
                <a:sym typeface="Arial"/>
              </a:defRPr>
            </a:lvl7pPr>
            <a:lvl8pPr marL="0" lvl="7" indent="0" algn="r">
              <a:spcBef>
                <a:spcPts val="0"/>
              </a:spcBef>
              <a:buNone/>
              <a:defRPr sz="1200" b="0" i="0" u="none" strike="noStrike" cap="none">
                <a:solidFill>
                  <a:srgbClr val="757070"/>
                </a:solidFill>
                <a:latin typeface="Arial"/>
                <a:ea typeface="Arial"/>
                <a:cs typeface="Arial"/>
                <a:sym typeface="Arial"/>
              </a:defRPr>
            </a:lvl8pPr>
            <a:lvl9pPr marL="0" lvl="8" indent="0" algn="r">
              <a:spcBef>
                <a:spcPts val="0"/>
              </a:spcBef>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51"/>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2 column layout 1">
  <p:cSld name="Title and 2 column layout 1">
    <p:spTree>
      <p:nvGrpSpPr>
        <p:cNvPr id="1" name="Shape 30"/>
        <p:cNvGrpSpPr/>
        <p:nvPr/>
      </p:nvGrpSpPr>
      <p:grpSpPr>
        <a:xfrm>
          <a:off x="0" y="0"/>
          <a:ext cx="0" cy="0"/>
          <a:chOff x="0" y="0"/>
          <a:chExt cx="0" cy="0"/>
        </a:xfrm>
      </p:grpSpPr>
      <p:sp>
        <p:nvSpPr>
          <p:cNvPr id="31" name="Google Shape;31;p52"/>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2"/>
          <p:cNvSpPr/>
          <p:nvPr/>
        </p:nvSpPr>
        <p:spPr>
          <a:xfrm>
            <a:off x="6096000" y="0"/>
            <a:ext cx="6096000" cy="736748"/>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 name="Google Shape;33;p52"/>
          <p:cNvSpPr txBox="1">
            <a:spLocks noGrp="1"/>
          </p:cNvSpPr>
          <p:nvPr>
            <p:ph type="body" idx="1"/>
          </p:nvPr>
        </p:nvSpPr>
        <p:spPr>
          <a:xfrm>
            <a:off x="929640" y="2153285"/>
            <a:ext cx="4953001" cy="3500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sz="1800"/>
            </a:lvl1pPr>
            <a:lvl2pPr marL="914400" lvl="1" indent="-330200" algn="l">
              <a:lnSpc>
                <a:spcPct val="90000"/>
              </a:lnSpc>
              <a:spcBef>
                <a:spcPts val="1200"/>
              </a:spcBef>
              <a:spcAft>
                <a:spcPts val="0"/>
              </a:spcAft>
              <a:buClr>
                <a:srgbClr val="595959"/>
              </a:buClr>
              <a:buSzPts val="1600"/>
              <a:buChar char="•"/>
              <a:defRPr sz="1600"/>
            </a:lvl2pPr>
            <a:lvl3pPr marL="1371600" lvl="2" indent="-317500" algn="l">
              <a:lnSpc>
                <a:spcPct val="90000"/>
              </a:lnSpc>
              <a:spcBef>
                <a:spcPts val="1200"/>
              </a:spcBef>
              <a:spcAft>
                <a:spcPts val="0"/>
              </a:spcAft>
              <a:buClr>
                <a:srgbClr val="595959"/>
              </a:buClr>
              <a:buSzPts val="1400"/>
              <a:buChar char="•"/>
              <a:defRPr sz="1400"/>
            </a:lvl3pPr>
            <a:lvl4pPr marL="1828800" lvl="3" indent="-304800" algn="l">
              <a:lnSpc>
                <a:spcPct val="90000"/>
              </a:lnSpc>
              <a:spcBef>
                <a:spcPts val="1200"/>
              </a:spcBef>
              <a:spcAft>
                <a:spcPts val="0"/>
              </a:spcAft>
              <a:buClr>
                <a:srgbClr val="595959"/>
              </a:buClr>
              <a:buSzPts val="1200"/>
              <a:buChar char="•"/>
              <a:defRPr sz="1200"/>
            </a:lvl4pPr>
            <a:lvl5pPr marL="2286000" lvl="4" indent="-304800" algn="l">
              <a:lnSpc>
                <a:spcPct val="90000"/>
              </a:lnSpc>
              <a:spcBef>
                <a:spcPts val="1200"/>
              </a:spcBef>
              <a:spcAft>
                <a:spcPts val="0"/>
              </a:spcAft>
              <a:buClr>
                <a:srgbClr val="595959"/>
              </a:buClr>
              <a:buSzPts val="1200"/>
              <a:buChar char="•"/>
              <a:defRPr sz="120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2"/>
          <p:cNvSpPr txBox="1">
            <a:spLocks noGrp="1"/>
          </p:cNvSpPr>
          <p:nvPr>
            <p:ph type="body" idx="2"/>
          </p:nvPr>
        </p:nvSpPr>
        <p:spPr>
          <a:xfrm>
            <a:off x="6309360" y="2153285"/>
            <a:ext cx="5135880" cy="3500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sz="1800"/>
            </a:lvl1pPr>
            <a:lvl2pPr marL="914400" lvl="1" indent="-330200" algn="l">
              <a:lnSpc>
                <a:spcPct val="90000"/>
              </a:lnSpc>
              <a:spcBef>
                <a:spcPts val="1200"/>
              </a:spcBef>
              <a:spcAft>
                <a:spcPts val="0"/>
              </a:spcAft>
              <a:buClr>
                <a:srgbClr val="595959"/>
              </a:buClr>
              <a:buSzPts val="1600"/>
              <a:buChar char="•"/>
              <a:defRPr sz="1600"/>
            </a:lvl2pPr>
            <a:lvl3pPr marL="1371600" lvl="2" indent="-317500" algn="l">
              <a:lnSpc>
                <a:spcPct val="90000"/>
              </a:lnSpc>
              <a:spcBef>
                <a:spcPts val="1200"/>
              </a:spcBef>
              <a:spcAft>
                <a:spcPts val="0"/>
              </a:spcAft>
              <a:buClr>
                <a:srgbClr val="595959"/>
              </a:buClr>
              <a:buSzPts val="1400"/>
              <a:buChar char="•"/>
              <a:defRPr sz="1400"/>
            </a:lvl3pPr>
            <a:lvl4pPr marL="1828800" lvl="3" indent="-304800" algn="l">
              <a:lnSpc>
                <a:spcPct val="90000"/>
              </a:lnSpc>
              <a:spcBef>
                <a:spcPts val="1200"/>
              </a:spcBef>
              <a:spcAft>
                <a:spcPts val="0"/>
              </a:spcAft>
              <a:buClr>
                <a:srgbClr val="595959"/>
              </a:buClr>
              <a:buSzPts val="1200"/>
              <a:buChar char="•"/>
              <a:defRPr sz="1200"/>
            </a:lvl4pPr>
            <a:lvl5pPr marL="2286000" lvl="4" indent="-304800" algn="l">
              <a:lnSpc>
                <a:spcPct val="90000"/>
              </a:lnSpc>
              <a:spcBef>
                <a:spcPts val="1200"/>
              </a:spcBef>
              <a:spcAft>
                <a:spcPts val="0"/>
              </a:spcAft>
              <a:buClr>
                <a:srgbClr val="595959"/>
              </a:buClr>
              <a:buSzPts val="1200"/>
              <a:buChar char="•"/>
              <a:defRPr sz="120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52"/>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2"/>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 name="Google Shape;37;p52"/>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Content and Table">
  <p:cSld name="Title Content and Table">
    <p:spTree>
      <p:nvGrpSpPr>
        <p:cNvPr id="1" name="Shape 38"/>
        <p:cNvGrpSpPr/>
        <p:nvPr/>
      </p:nvGrpSpPr>
      <p:grpSpPr>
        <a:xfrm>
          <a:off x="0" y="0"/>
          <a:ext cx="0" cy="0"/>
          <a:chOff x="0" y="0"/>
          <a:chExt cx="0" cy="0"/>
        </a:xfrm>
      </p:grpSpPr>
      <p:sp>
        <p:nvSpPr>
          <p:cNvPr id="39" name="Google Shape;39;p53"/>
          <p:cNvSpPr txBox="1">
            <a:spLocks noGrp="1"/>
          </p:cNvSpPr>
          <p:nvPr>
            <p:ph type="title"/>
          </p:nvPr>
        </p:nvSpPr>
        <p:spPr>
          <a:xfrm>
            <a:off x="912629" y="59894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53"/>
          <p:cNvSpPr txBox="1">
            <a:spLocks noGrp="1"/>
          </p:cNvSpPr>
          <p:nvPr>
            <p:ph type="body" idx="1"/>
          </p:nvPr>
        </p:nvSpPr>
        <p:spPr>
          <a:xfrm>
            <a:off x="929641" y="2153285"/>
            <a:ext cx="3032759" cy="37903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sz="1800"/>
            </a:lvl1pPr>
            <a:lvl2pPr marL="914400" lvl="1" indent="-330200" algn="l">
              <a:lnSpc>
                <a:spcPct val="90000"/>
              </a:lnSpc>
              <a:spcBef>
                <a:spcPts val="1200"/>
              </a:spcBef>
              <a:spcAft>
                <a:spcPts val="0"/>
              </a:spcAft>
              <a:buClr>
                <a:srgbClr val="595959"/>
              </a:buClr>
              <a:buSzPts val="1600"/>
              <a:buChar char="•"/>
              <a:defRPr sz="1600"/>
            </a:lvl2pPr>
            <a:lvl3pPr marL="1371600" lvl="2" indent="-317500" algn="l">
              <a:lnSpc>
                <a:spcPct val="90000"/>
              </a:lnSpc>
              <a:spcBef>
                <a:spcPts val="1200"/>
              </a:spcBef>
              <a:spcAft>
                <a:spcPts val="0"/>
              </a:spcAft>
              <a:buClr>
                <a:srgbClr val="595959"/>
              </a:buClr>
              <a:buSzPts val="1400"/>
              <a:buChar char="•"/>
              <a:defRPr sz="1400"/>
            </a:lvl3pPr>
            <a:lvl4pPr marL="1828800" lvl="3" indent="-304800" algn="l">
              <a:lnSpc>
                <a:spcPct val="90000"/>
              </a:lnSpc>
              <a:spcBef>
                <a:spcPts val="1200"/>
              </a:spcBef>
              <a:spcAft>
                <a:spcPts val="0"/>
              </a:spcAft>
              <a:buClr>
                <a:srgbClr val="595959"/>
              </a:buClr>
              <a:buSzPts val="1200"/>
              <a:buChar char="•"/>
              <a:defRPr sz="1200"/>
            </a:lvl4pPr>
            <a:lvl5pPr marL="2286000" lvl="4" indent="-304800" algn="l">
              <a:lnSpc>
                <a:spcPct val="90000"/>
              </a:lnSpc>
              <a:spcBef>
                <a:spcPts val="1200"/>
              </a:spcBef>
              <a:spcAft>
                <a:spcPts val="0"/>
              </a:spcAft>
              <a:buClr>
                <a:srgbClr val="595959"/>
              </a:buClr>
              <a:buSzPts val="1200"/>
              <a:buChar char="•"/>
              <a:defRPr sz="120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3"/>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3"/>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3" name="Google Shape;43;p53"/>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4"/>
        <p:cNvGrpSpPr/>
        <p:nvPr/>
      </p:nvGrpSpPr>
      <p:grpSpPr>
        <a:xfrm>
          <a:off x="0" y="0"/>
          <a:ext cx="0" cy="0"/>
          <a:chOff x="0" y="0"/>
          <a:chExt cx="0" cy="0"/>
        </a:xfrm>
      </p:grpSpPr>
      <p:sp>
        <p:nvSpPr>
          <p:cNvPr id="45" name="Google Shape;45;p54"/>
          <p:cNvSpPr txBox="1">
            <a:spLocks noGrp="1"/>
          </p:cNvSpPr>
          <p:nvPr>
            <p:ph type="title"/>
          </p:nvPr>
        </p:nvSpPr>
        <p:spPr>
          <a:xfrm>
            <a:off x="914400" y="1020445"/>
            <a:ext cx="4114800" cy="5029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4"/>
          <p:cNvSpPr txBox="1">
            <a:spLocks noGrp="1"/>
          </p:cNvSpPr>
          <p:nvPr>
            <p:ph type="body" idx="1"/>
          </p:nvPr>
        </p:nvSpPr>
        <p:spPr>
          <a:xfrm>
            <a:off x="6475227" y="1020445"/>
            <a:ext cx="4802735" cy="5029200"/>
          </a:xfrm>
          <a:prstGeom prst="rect">
            <a:avLst/>
          </a:prstGeom>
          <a:noFill/>
          <a:ln>
            <a:noFill/>
          </a:ln>
        </p:spPr>
        <p:txBody>
          <a:bodyPr spcFirstLastPara="1" wrap="square" lIns="91425" tIns="45700" rIns="91425" bIns="45700" anchor="ctr" anchorCtr="0">
            <a:normAutofit/>
          </a:bodyPr>
          <a:lstStyle>
            <a:lvl1pPr marL="457200" lvl="0" indent="-342900" algn="l">
              <a:lnSpc>
                <a:spcPct val="125000"/>
              </a:lnSpc>
              <a:spcBef>
                <a:spcPts val="0"/>
              </a:spcBef>
              <a:spcAft>
                <a:spcPts val="0"/>
              </a:spcAft>
              <a:buClr>
                <a:srgbClr val="595959"/>
              </a:buClr>
              <a:buSzPts val="1800"/>
              <a:buFont typeface="Arial"/>
              <a:buChar char="•"/>
              <a:defRPr sz="1800"/>
            </a:lvl1pPr>
            <a:lvl2pPr marL="914400" lvl="1" indent="-330200" algn="l">
              <a:lnSpc>
                <a:spcPct val="125000"/>
              </a:lnSpc>
              <a:spcBef>
                <a:spcPts val="1200"/>
              </a:spcBef>
              <a:spcAft>
                <a:spcPts val="0"/>
              </a:spcAft>
              <a:buClr>
                <a:srgbClr val="595959"/>
              </a:buClr>
              <a:buSzPts val="1600"/>
              <a:buFont typeface="Arial"/>
              <a:buChar char="•"/>
              <a:defRPr sz="1600"/>
            </a:lvl2pPr>
            <a:lvl3pPr marL="1371600" lvl="2" indent="-317500" algn="l">
              <a:lnSpc>
                <a:spcPct val="125000"/>
              </a:lnSpc>
              <a:spcBef>
                <a:spcPts val="1200"/>
              </a:spcBef>
              <a:spcAft>
                <a:spcPts val="0"/>
              </a:spcAft>
              <a:buClr>
                <a:srgbClr val="595959"/>
              </a:buClr>
              <a:buSzPts val="1400"/>
              <a:buFont typeface="Arial"/>
              <a:buChar char="•"/>
              <a:defRPr sz="1400"/>
            </a:lvl3pPr>
            <a:lvl4pPr marL="1828800" lvl="3" indent="-304800" algn="l">
              <a:lnSpc>
                <a:spcPct val="125000"/>
              </a:lnSpc>
              <a:spcBef>
                <a:spcPts val="1200"/>
              </a:spcBef>
              <a:spcAft>
                <a:spcPts val="0"/>
              </a:spcAft>
              <a:buClr>
                <a:srgbClr val="595959"/>
              </a:buClr>
              <a:buSzPts val="1200"/>
              <a:buFont typeface="Arial"/>
              <a:buChar char="•"/>
              <a:defRPr sz="1200"/>
            </a:lvl4pPr>
            <a:lvl5pPr marL="2286000" lvl="4" indent="-304800" algn="l">
              <a:lnSpc>
                <a:spcPct val="125000"/>
              </a:lnSpc>
              <a:spcBef>
                <a:spcPts val="1200"/>
              </a:spcBef>
              <a:spcAft>
                <a:spcPts val="0"/>
              </a:spcAft>
              <a:buClr>
                <a:srgbClr val="595959"/>
              </a:buClr>
              <a:buSzPts val="1200"/>
              <a:buFont typeface="Arial"/>
              <a:buChar char="•"/>
              <a:defRPr sz="120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54"/>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4"/>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54"/>
          <p:cNvSpPr/>
          <p:nvPr/>
        </p:nvSpPr>
        <p:spPr>
          <a:xfrm>
            <a:off x="6096000" y="0"/>
            <a:ext cx="6096000" cy="736748"/>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 name="Google Shape;50;p54"/>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Picture and Content">
  <p:cSld name="Title Picture and Content">
    <p:spTree>
      <p:nvGrpSpPr>
        <p:cNvPr id="1" name="Shape 51"/>
        <p:cNvGrpSpPr/>
        <p:nvPr/>
      </p:nvGrpSpPr>
      <p:grpSpPr>
        <a:xfrm>
          <a:off x="0" y="0"/>
          <a:ext cx="0" cy="0"/>
          <a:chOff x="0" y="0"/>
          <a:chExt cx="0" cy="0"/>
        </a:xfrm>
      </p:grpSpPr>
      <p:sp>
        <p:nvSpPr>
          <p:cNvPr id="52" name="Google Shape;52;p55"/>
          <p:cNvSpPr txBox="1">
            <a:spLocks noGrp="1"/>
          </p:cNvSpPr>
          <p:nvPr>
            <p:ph type="title"/>
          </p:nvPr>
        </p:nvSpPr>
        <p:spPr>
          <a:xfrm>
            <a:off x="916169" y="614812"/>
            <a:ext cx="1035965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5"/>
          <p:cNvSpPr>
            <a:spLocks noGrp="1"/>
          </p:cNvSpPr>
          <p:nvPr>
            <p:ph type="pic" idx="2"/>
          </p:nvPr>
        </p:nvSpPr>
        <p:spPr>
          <a:xfrm>
            <a:off x="-367" y="2177378"/>
            <a:ext cx="5713413" cy="4669987"/>
          </a:xfrm>
          <a:prstGeom prst="rect">
            <a:avLst/>
          </a:prstGeom>
          <a:noFill/>
          <a:ln>
            <a:noFill/>
          </a:ln>
        </p:spPr>
      </p:sp>
      <p:sp>
        <p:nvSpPr>
          <p:cNvPr id="54" name="Google Shape;54;p55"/>
          <p:cNvSpPr txBox="1">
            <a:spLocks noGrp="1"/>
          </p:cNvSpPr>
          <p:nvPr>
            <p:ph type="body" idx="1"/>
          </p:nvPr>
        </p:nvSpPr>
        <p:spPr>
          <a:xfrm>
            <a:off x="6475413" y="2153285"/>
            <a:ext cx="4799012" cy="3790315"/>
          </a:xfrm>
          <a:prstGeom prst="rect">
            <a:avLst/>
          </a:prstGeom>
          <a:noFill/>
          <a:ln>
            <a:noFill/>
          </a:ln>
        </p:spPr>
        <p:txBody>
          <a:bodyPr spcFirstLastPara="1" wrap="square" lIns="91425" tIns="45700" rIns="91425" bIns="45700" anchor="t" anchorCtr="0">
            <a:normAutofit/>
          </a:bodyPr>
          <a:lstStyle>
            <a:lvl1pPr marL="457200" lvl="0" indent="-355600" algn="l">
              <a:lnSpc>
                <a:spcPct val="95000"/>
              </a:lnSpc>
              <a:spcBef>
                <a:spcPts val="1000"/>
              </a:spcBef>
              <a:spcAft>
                <a:spcPts val="0"/>
              </a:spcAft>
              <a:buClr>
                <a:srgbClr val="595959"/>
              </a:buClr>
              <a:buSzPts val="2000"/>
              <a:buChar char="•"/>
              <a:defRPr sz="2000"/>
            </a:lvl1pPr>
            <a:lvl2pPr marL="914400" lvl="1" indent="-342900" algn="l">
              <a:lnSpc>
                <a:spcPct val="95000"/>
              </a:lnSpc>
              <a:spcBef>
                <a:spcPts val="1200"/>
              </a:spcBef>
              <a:spcAft>
                <a:spcPts val="0"/>
              </a:spcAft>
              <a:buClr>
                <a:srgbClr val="595959"/>
              </a:buClr>
              <a:buSzPts val="1800"/>
              <a:buChar char="•"/>
              <a:defRPr sz="1800"/>
            </a:lvl2pPr>
            <a:lvl3pPr marL="1371600" lvl="2" indent="-330200" algn="l">
              <a:lnSpc>
                <a:spcPct val="95000"/>
              </a:lnSpc>
              <a:spcBef>
                <a:spcPts val="1200"/>
              </a:spcBef>
              <a:spcAft>
                <a:spcPts val="0"/>
              </a:spcAft>
              <a:buClr>
                <a:srgbClr val="595959"/>
              </a:buClr>
              <a:buSzPts val="1600"/>
              <a:buChar char="•"/>
              <a:defRPr sz="1600"/>
            </a:lvl3pPr>
            <a:lvl4pPr marL="1828800" lvl="3" indent="-317500" algn="l">
              <a:lnSpc>
                <a:spcPct val="95000"/>
              </a:lnSpc>
              <a:spcBef>
                <a:spcPts val="1200"/>
              </a:spcBef>
              <a:spcAft>
                <a:spcPts val="0"/>
              </a:spcAft>
              <a:buClr>
                <a:srgbClr val="595959"/>
              </a:buClr>
              <a:buSzPts val="1400"/>
              <a:buChar char="•"/>
              <a:defRPr sz="1400"/>
            </a:lvl4pPr>
            <a:lvl5pPr marL="2286000" lvl="4" indent="-317500" algn="l">
              <a:lnSpc>
                <a:spcPct val="95000"/>
              </a:lnSpc>
              <a:spcBef>
                <a:spcPts val="1200"/>
              </a:spcBef>
              <a:spcAft>
                <a:spcPts val="0"/>
              </a:spcAft>
              <a:buClr>
                <a:srgbClr val="595959"/>
              </a:buClr>
              <a:buSzPts val="1400"/>
              <a:buChar char="•"/>
              <a:defRPr sz="140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55"/>
          <p:cNvSpPr/>
          <p:nvPr/>
        </p:nvSpPr>
        <p:spPr>
          <a:xfrm>
            <a:off x="6096000" y="0"/>
            <a:ext cx="6096000" cy="736748"/>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 name="Google Shape;56;p55"/>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5"/>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8" name="Google Shape;58;p55"/>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text and image">
  <p:cSld name="Title text and image">
    <p:spTree>
      <p:nvGrpSpPr>
        <p:cNvPr id="1" name="Shape 59"/>
        <p:cNvGrpSpPr/>
        <p:nvPr/>
      </p:nvGrpSpPr>
      <p:grpSpPr>
        <a:xfrm>
          <a:off x="0" y="0"/>
          <a:ext cx="0" cy="0"/>
          <a:chOff x="0" y="0"/>
          <a:chExt cx="0" cy="0"/>
        </a:xfrm>
      </p:grpSpPr>
      <p:sp>
        <p:nvSpPr>
          <p:cNvPr id="60" name="Google Shape;60;p56"/>
          <p:cNvSpPr txBox="1">
            <a:spLocks noGrp="1"/>
          </p:cNvSpPr>
          <p:nvPr>
            <p:ph type="title"/>
          </p:nvPr>
        </p:nvSpPr>
        <p:spPr>
          <a:xfrm>
            <a:off x="914399" y="853439"/>
            <a:ext cx="4802373" cy="2833689"/>
          </a:xfrm>
          <a:prstGeom prst="rect">
            <a:avLst/>
          </a:prstGeom>
          <a:noFill/>
          <a:ln>
            <a:noFill/>
          </a:ln>
        </p:spPr>
        <p:txBody>
          <a:bodyPr spcFirstLastPara="1" wrap="square" lIns="91425" tIns="45700" rIns="914400" bIns="45700" anchor="b" anchorCtr="0">
            <a:normAutofit/>
          </a:bodyPr>
          <a:lstStyle>
            <a:lvl1pPr lvl="0" algn="l">
              <a:lnSpc>
                <a:spcPct val="90000"/>
              </a:lnSpc>
              <a:spcBef>
                <a:spcPts val="0"/>
              </a:spcBef>
              <a:spcAft>
                <a:spcPts val="0"/>
              </a:spcAft>
              <a:buClr>
                <a:srgbClr val="3F3F3F"/>
              </a:buClr>
              <a:buSzPts val="4800"/>
              <a:buFont typeface="Bodon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56"/>
          <p:cNvSpPr txBox="1">
            <a:spLocks noGrp="1"/>
          </p:cNvSpPr>
          <p:nvPr>
            <p:ph type="body" idx="1"/>
          </p:nvPr>
        </p:nvSpPr>
        <p:spPr>
          <a:xfrm>
            <a:off x="914400" y="3931919"/>
            <a:ext cx="4802735" cy="2072641"/>
          </a:xfrm>
          <a:prstGeom prst="rect">
            <a:avLst/>
          </a:prstGeom>
          <a:noFill/>
          <a:ln>
            <a:noFill/>
          </a:ln>
        </p:spPr>
        <p:txBody>
          <a:bodyPr spcFirstLastPara="1" wrap="square" lIns="91425" tIns="45700" rIns="91425" bIns="45700" anchor="t" anchorCtr="0">
            <a:normAutofit/>
          </a:bodyPr>
          <a:lstStyle>
            <a:lvl1pPr marL="457200" lvl="0" indent="-228600" algn="l">
              <a:lnSpc>
                <a:spcPct val="125000"/>
              </a:lnSpc>
              <a:spcBef>
                <a:spcPts val="0"/>
              </a:spcBef>
              <a:spcAft>
                <a:spcPts val="0"/>
              </a:spcAft>
              <a:buClr>
                <a:srgbClr val="595959"/>
              </a:buClr>
              <a:buSzPts val="1800"/>
              <a:buNone/>
              <a:defRPr sz="1800"/>
            </a:lvl1pPr>
            <a:lvl2pPr marL="914400" lvl="1" indent="-228600" algn="l">
              <a:lnSpc>
                <a:spcPct val="125000"/>
              </a:lnSpc>
              <a:spcBef>
                <a:spcPts val="0"/>
              </a:spcBef>
              <a:spcAft>
                <a:spcPts val="0"/>
              </a:spcAft>
              <a:buClr>
                <a:srgbClr val="595959"/>
              </a:buClr>
              <a:buSzPts val="1600"/>
              <a:buNone/>
              <a:defRPr sz="1600"/>
            </a:lvl2pPr>
            <a:lvl3pPr marL="1371600" lvl="2" indent="-228600" algn="l">
              <a:lnSpc>
                <a:spcPct val="125000"/>
              </a:lnSpc>
              <a:spcBef>
                <a:spcPts val="0"/>
              </a:spcBef>
              <a:spcAft>
                <a:spcPts val="0"/>
              </a:spcAft>
              <a:buClr>
                <a:srgbClr val="595959"/>
              </a:buClr>
              <a:buSzPts val="1400"/>
              <a:buNone/>
              <a:defRPr sz="1400"/>
            </a:lvl3pPr>
            <a:lvl4pPr marL="1828800" lvl="3" indent="-228600" algn="l">
              <a:lnSpc>
                <a:spcPct val="125000"/>
              </a:lnSpc>
              <a:spcBef>
                <a:spcPts val="0"/>
              </a:spcBef>
              <a:spcAft>
                <a:spcPts val="0"/>
              </a:spcAft>
              <a:buClr>
                <a:srgbClr val="595959"/>
              </a:buClr>
              <a:buSzPts val="1200"/>
              <a:buNone/>
              <a:defRPr sz="1200"/>
            </a:lvl4pPr>
            <a:lvl5pPr marL="2286000" lvl="4" indent="-228600" algn="l">
              <a:lnSpc>
                <a:spcPct val="125000"/>
              </a:lnSpc>
              <a:spcBef>
                <a:spcPts val="0"/>
              </a:spcBef>
              <a:spcAft>
                <a:spcPts val="0"/>
              </a:spcAft>
              <a:buClr>
                <a:srgbClr val="595959"/>
              </a:buClr>
              <a:buSzPts val="1200"/>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6"/>
          <p:cNvSpPr>
            <a:spLocks noGrp="1"/>
          </p:cNvSpPr>
          <p:nvPr>
            <p:ph type="pic" idx="2"/>
          </p:nvPr>
        </p:nvSpPr>
        <p:spPr>
          <a:xfrm>
            <a:off x="6478587" y="921230"/>
            <a:ext cx="5713413" cy="5029200"/>
          </a:xfrm>
          <a:prstGeom prst="rect">
            <a:avLst/>
          </a:prstGeom>
          <a:noFill/>
          <a:ln>
            <a:noFill/>
          </a:ln>
        </p:spPr>
      </p:sp>
      <p:sp>
        <p:nvSpPr>
          <p:cNvPr id="63" name="Google Shape;63;p56"/>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6"/>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56"/>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2 column layout 3">
  <p:cSld name="Title and 2 column layout 3">
    <p:spTree>
      <p:nvGrpSpPr>
        <p:cNvPr id="1" name="Shape 66"/>
        <p:cNvGrpSpPr/>
        <p:nvPr/>
      </p:nvGrpSpPr>
      <p:grpSpPr>
        <a:xfrm>
          <a:off x="0" y="0"/>
          <a:ext cx="0" cy="0"/>
          <a:chOff x="0" y="0"/>
          <a:chExt cx="0" cy="0"/>
        </a:xfrm>
      </p:grpSpPr>
      <p:sp>
        <p:nvSpPr>
          <p:cNvPr id="67" name="Google Shape;67;p57"/>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3600"/>
              <a:buFont typeface="Bodon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57"/>
          <p:cNvSpPr/>
          <p:nvPr/>
        </p:nvSpPr>
        <p:spPr>
          <a:xfrm>
            <a:off x="6096000" y="0"/>
            <a:ext cx="6096000" cy="736748"/>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 name="Google Shape;69;p57"/>
          <p:cNvSpPr txBox="1">
            <a:spLocks noGrp="1"/>
          </p:cNvSpPr>
          <p:nvPr>
            <p:ph type="body" idx="1"/>
          </p:nvPr>
        </p:nvSpPr>
        <p:spPr>
          <a:xfrm>
            <a:off x="929642" y="2153285"/>
            <a:ext cx="6925660" cy="35004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800"/>
              <a:buNone/>
              <a:defRPr sz="1800" b="0"/>
            </a:lvl1pPr>
            <a:lvl2pPr marL="914400" lvl="1" indent="-342900" algn="l">
              <a:lnSpc>
                <a:spcPct val="90000"/>
              </a:lnSpc>
              <a:spcBef>
                <a:spcPts val="1200"/>
              </a:spcBef>
              <a:spcAft>
                <a:spcPts val="0"/>
              </a:spcAft>
              <a:buClr>
                <a:srgbClr val="595959"/>
              </a:buClr>
              <a:buSzPts val="1800"/>
              <a:buChar char="•"/>
              <a:defRPr sz="1800" b="0"/>
            </a:lvl2pPr>
            <a:lvl3pPr marL="1371600" lvl="2" indent="-342900" algn="l">
              <a:lnSpc>
                <a:spcPct val="90000"/>
              </a:lnSpc>
              <a:spcBef>
                <a:spcPts val="1200"/>
              </a:spcBef>
              <a:spcAft>
                <a:spcPts val="0"/>
              </a:spcAft>
              <a:buClr>
                <a:srgbClr val="595959"/>
              </a:buClr>
              <a:buSzPts val="1800"/>
              <a:buChar char="•"/>
              <a:defRPr sz="1800" b="0"/>
            </a:lvl3pPr>
            <a:lvl4pPr marL="1828800" lvl="3" indent="-342900" algn="l">
              <a:lnSpc>
                <a:spcPct val="90000"/>
              </a:lnSpc>
              <a:spcBef>
                <a:spcPts val="1200"/>
              </a:spcBef>
              <a:spcAft>
                <a:spcPts val="0"/>
              </a:spcAft>
              <a:buClr>
                <a:srgbClr val="595959"/>
              </a:buClr>
              <a:buSzPts val="1800"/>
              <a:buChar char="•"/>
              <a:defRPr sz="1800" b="0"/>
            </a:lvl4pPr>
            <a:lvl5pPr marL="2286000" lvl="4" indent="-342900" algn="l">
              <a:lnSpc>
                <a:spcPct val="90000"/>
              </a:lnSpc>
              <a:spcBef>
                <a:spcPts val="1200"/>
              </a:spcBef>
              <a:spcAft>
                <a:spcPts val="0"/>
              </a:spcAft>
              <a:buClr>
                <a:srgbClr val="595959"/>
              </a:buClr>
              <a:buSzPts val="1800"/>
              <a:buChar char="•"/>
              <a:defRPr sz="1800" b="0"/>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57"/>
          <p:cNvSpPr txBox="1">
            <a:spLocks noGrp="1"/>
          </p:cNvSpPr>
          <p:nvPr>
            <p:ph type="body" idx="2"/>
          </p:nvPr>
        </p:nvSpPr>
        <p:spPr>
          <a:xfrm>
            <a:off x="8215745" y="2153285"/>
            <a:ext cx="3229495" cy="3500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595959"/>
              </a:buClr>
              <a:buSzPts val="1800"/>
              <a:buChar char="•"/>
              <a:defRPr sz="1800" b="1"/>
            </a:lvl1pPr>
            <a:lvl2pPr marL="914400" lvl="1" indent="-330200" algn="l">
              <a:lnSpc>
                <a:spcPct val="90000"/>
              </a:lnSpc>
              <a:spcBef>
                <a:spcPts val="1200"/>
              </a:spcBef>
              <a:spcAft>
                <a:spcPts val="0"/>
              </a:spcAft>
              <a:buClr>
                <a:srgbClr val="595959"/>
              </a:buClr>
              <a:buSzPts val="1600"/>
              <a:buChar char="•"/>
              <a:defRPr sz="1600" b="1"/>
            </a:lvl2pPr>
            <a:lvl3pPr marL="1371600" lvl="2" indent="-317500" algn="l">
              <a:lnSpc>
                <a:spcPct val="90000"/>
              </a:lnSpc>
              <a:spcBef>
                <a:spcPts val="1200"/>
              </a:spcBef>
              <a:spcAft>
                <a:spcPts val="0"/>
              </a:spcAft>
              <a:buClr>
                <a:srgbClr val="595959"/>
              </a:buClr>
              <a:buSzPts val="1400"/>
              <a:buChar char="•"/>
              <a:defRPr sz="1400" b="1"/>
            </a:lvl3pPr>
            <a:lvl4pPr marL="1828800" lvl="3" indent="-304800" algn="l">
              <a:lnSpc>
                <a:spcPct val="90000"/>
              </a:lnSpc>
              <a:spcBef>
                <a:spcPts val="1200"/>
              </a:spcBef>
              <a:spcAft>
                <a:spcPts val="0"/>
              </a:spcAft>
              <a:buClr>
                <a:srgbClr val="595959"/>
              </a:buClr>
              <a:buSzPts val="1200"/>
              <a:buChar char="•"/>
              <a:defRPr sz="1200" b="1"/>
            </a:lvl4pPr>
            <a:lvl5pPr marL="2286000" lvl="4" indent="-304800" algn="l">
              <a:lnSpc>
                <a:spcPct val="90000"/>
              </a:lnSpc>
              <a:spcBef>
                <a:spcPts val="1200"/>
              </a:spcBef>
              <a:spcAft>
                <a:spcPts val="0"/>
              </a:spcAft>
              <a:buClr>
                <a:srgbClr val="595959"/>
              </a:buClr>
              <a:buSzPts val="1200"/>
              <a:buChar char="•"/>
              <a:defRPr sz="1200" b="1"/>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7"/>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7"/>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57"/>
          <p:cNvSpPr/>
          <p:nvPr/>
        </p:nvSpPr>
        <p:spPr>
          <a:xfrm>
            <a:off x="386317" y="352044"/>
            <a:ext cx="11419367" cy="6153912"/>
          </a:xfrm>
          <a:prstGeom prst="frame">
            <a:avLst>
              <a:gd name="adj1" fmla="val 217"/>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1">
  <p:cSld name="Section Title 1">
    <p:spTree>
      <p:nvGrpSpPr>
        <p:cNvPr id="1" name="Shape 74"/>
        <p:cNvGrpSpPr/>
        <p:nvPr/>
      </p:nvGrpSpPr>
      <p:grpSpPr>
        <a:xfrm>
          <a:off x="0" y="0"/>
          <a:ext cx="0" cy="0"/>
          <a:chOff x="0" y="0"/>
          <a:chExt cx="0" cy="0"/>
        </a:xfrm>
      </p:grpSpPr>
      <p:sp>
        <p:nvSpPr>
          <p:cNvPr id="75" name="Google Shape;75;p58"/>
          <p:cNvSpPr/>
          <p:nvPr/>
        </p:nvSpPr>
        <p:spPr>
          <a:xfrm>
            <a:off x="386316" y="347329"/>
            <a:ext cx="11419368" cy="6152707"/>
          </a:xfrm>
          <a:prstGeom prst="rect">
            <a:avLst/>
          </a:prstGeom>
          <a:solidFill>
            <a:srgbClr val="E6ED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6" name="Google Shape;76;p58"/>
          <p:cNvSpPr txBox="1">
            <a:spLocks noGrp="1"/>
          </p:cNvSpPr>
          <p:nvPr>
            <p:ph type="title"/>
          </p:nvPr>
        </p:nvSpPr>
        <p:spPr>
          <a:xfrm>
            <a:off x="6478742" y="914399"/>
            <a:ext cx="4798858" cy="50291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4800"/>
              <a:buFont typeface="Bodon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58"/>
          <p:cNvSpPr>
            <a:spLocks noGrp="1"/>
          </p:cNvSpPr>
          <p:nvPr>
            <p:ph type="pic" idx="2"/>
          </p:nvPr>
        </p:nvSpPr>
        <p:spPr>
          <a:xfrm>
            <a:off x="0" y="914400"/>
            <a:ext cx="5713413" cy="5029200"/>
          </a:xfrm>
          <a:prstGeom prst="rect">
            <a:avLst/>
          </a:prstGeom>
          <a:noFill/>
          <a:ln>
            <a:noFill/>
          </a:ln>
        </p:spPr>
      </p:sp>
      <p:sp>
        <p:nvSpPr>
          <p:cNvPr id="78" name="Google Shape;78;p58"/>
          <p:cNvSpPr txBox="1">
            <a:spLocks noGrp="1"/>
          </p:cNvSpPr>
          <p:nvPr>
            <p:ph type="ftr" idx="11"/>
          </p:nvPr>
        </p:nvSpPr>
        <p:spPr>
          <a:xfrm>
            <a:off x="914400" y="6121252"/>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75707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8"/>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757070"/>
                </a:solidFill>
                <a:latin typeface="Arial"/>
                <a:ea typeface="Arial"/>
                <a:cs typeface="Arial"/>
                <a:sym typeface="Arial"/>
              </a:defRPr>
            </a:lvl1pPr>
            <a:lvl2pPr marL="0" lvl="1" indent="0" algn="r">
              <a:spcBef>
                <a:spcPts val="0"/>
              </a:spcBef>
              <a:buNone/>
              <a:defRPr sz="1200">
                <a:solidFill>
                  <a:srgbClr val="757070"/>
                </a:solidFill>
                <a:latin typeface="Arial"/>
                <a:ea typeface="Arial"/>
                <a:cs typeface="Arial"/>
                <a:sym typeface="Arial"/>
              </a:defRPr>
            </a:lvl2pPr>
            <a:lvl3pPr marL="0" lvl="2" indent="0" algn="r">
              <a:spcBef>
                <a:spcPts val="0"/>
              </a:spcBef>
              <a:buNone/>
              <a:defRPr sz="1200">
                <a:solidFill>
                  <a:srgbClr val="757070"/>
                </a:solidFill>
                <a:latin typeface="Arial"/>
                <a:ea typeface="Arial"/>
                <a:cs typeface="Arial"/>
                <a:sym typeface="Arial"/>
              </a:defRPr>
            </a:lvl3pPr>
            <a:lvl4pPr marL="0" lvl="3" indent="0" algn="r">
              <a:spcBef>
                <a:spcPts val="0"/>
              </a:spcBef>
              <a:buNone/>
              <a:defRPr sz="1200">
                <a:solidFill>
                  <a:srgbClr val="757070"/>
                </a:solidFill>
                <a:latin typeface="Arial"/>
                <a:ea typeface="Arial"/>
                <a:cs typeface="Arial"/>
                <a:sym typeface="Arial"/>
              </a:defRPr>
            </a:lvl4pPr>
            <a:lvl5pPr marL="0" lvl="4" indent="0" algn="r">
              <a:spcBef>
                <a:spcPts val="0"/>
              </a:spcBef>
              <a:buNone/>
              <a:defRPr sz="1200">
                <a:solidFill>
                  <a:srgbClr val="757070"/>
                </a:solidFill>
                <a:latin typeface="Arial"/>
                <a:ea typeface="Arial"/>
                <a:cs typeface="Arial"/>
                <a:sym typeface="Arial"/>
              </a:defRPr>
            </a:lvl5pPr>
            <a:lvl6pPr marL="0" lvl="5" indent="0" algn="r">
              <a:spcBef>
                <a:spcPts val="0"/>
              </a:spcBef>
              <a:buNone/>
              <a:defRPr sz="1200">
                <a:solidFill>
                  <a:srgbClr val="757070"/>
                </a:solidFill>
                <a:latin typeface="Arial"/>
                <a:ea typeface="Arial"/>
                <a:cs typeface="Arial"/>
                <a:sym typeface="Arial"/>
              </a:defRPr>
            </a:lvl6pPr>
            <a:lvl7pPr marL="0" lvl="6" indent="0" algn="r">
              <a:spcBef>
                <a:spcPts val="0"/>
              </a:spcBef>
              <a:buNone/>
              <a:defRPr sz="1200">
                <a:solidFill>
                  <a:srgbClr val="757070"/>
                </a:solidFill>
                <a:latin typeface="Arial"/>
                <a:ea typeface="Arial"/>
                <a:cs typeface="Arial"/>
                <a:sym typeface="Arial"/>
              </a:defRPr>
            </a:lvl7pPr>
            <a:lvl8pPr marL="0" lvl="7" indent="0" algn="r">
              <a:spcBef>
                <a:spcPts val="0"/>
              </a:spcBef>
              <a:buNone/>
              <a:defRPr sz="1200">
                <a:solidFill>
                  <a:srgbClr val="757070"/>
                </a:solidFill>
                <a:latin typeface="Arial"/>
                <a:ea typeface="Arial"/>
                <a:cs typeface="Arial"/>
                <a:sym typeface="Arial"/>
              </a:defRPr>
            </a:lvl8pPr>
            <a:lvl9pPr marL="0" lvl="8" indent="0" algn="r">
              <a:spcBef>
                <a:spcPts val="0"/>
              </a:spcBef>
              <a:buNone/>
              <a:defRPr sz="1200">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3F3F3F"/>
              </a:buClr>
              <a:buSzPts val="4400"/>
              <a:buFont typeface="Bodoni"/>
              <a:buNone/>
              <a:defRPr sz="4400" b="0" i="0" u="none" strike="noStrike" cap="none">
                <a:solidFill>
                  <a:srgbClr val="3F3F3F"/>
                </a:solidFill>
                <a:latin typeface="Bodoni"/>
                <a:ea typeface="Bodoni"/>
                <a:cs typeface="Bodoni"/>
                <a:sym typeface="Bodon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595959"/>
              </a:buClr>
              <a:buSzPts val="2800"/>
              <a:buFont typeface="Arial"/>
              <a:buChar char="•"/>
              <a:defRPr sz="2800" b="0" i="0" u="none" strike="noStrike" cap="none">
                <a:solidFill>
                  <a:srgbClr val="595959"/>
                </a:solidFill>
                <a:latin typeface="Arial"/>
                <a:ea typeface="Arial"/>
                <a:cs typeface="Arial"/>
                <a:sym typeface="Arial"/>
              </a:defRPr>
            </a:lvl1pPr>
            <a:lvl2pPr marL="914400" marR="0" lvl="1" indent="-381000" algn="l" rtl="0">
              <a:lnSpc>
                <a:spcPct val="90000"/>
              </a:lnSpc>
              <a:spcBef>
                <a:spcPts val="500"/>
              </a:spcBef>
              <a:spcAft>
                <a:spcPts val="0"/>
              </a:spcAft>
              <a:buClr>
                <a:srgbClr val="595959"/>
              </a:buClr>
              <a:buSzPts val="2400"/>
              <a:buFont typeface="Arial"/>
              <a:buChar char="•"/>
              <a:defRPr sz="2400" b="0" i="0" u="none" strike="noStrike" cap="none">
                <a:solidFill>
                  <a:srgbClr val="595959"/>
                </a:solidFill>
                <a:latin typeface="Arial"/>
                <a:ea typeface="Arial"/>
                <a:cs typeface="Arial"/>
                <a:sym typeface="Arial"/>
              </a:defRPr>
            </a:lvl2pPr>
            <a:lvl3pPr marL="1371600" marR="0" lvl="2" indent="-355600" algn="l" rtl="0">
              <a:lnSpc>
                <a:spcPct val="90000"/>
              </a:lnSpc>
              <a:spcBef>
                <a:spcPts val="500"/>
              </a:spcBef>
              <a:spcAft>
                <a:spcPts val="0"/>
              </a:spcAft>
              <a:buClr>
                <a:srgbClr val="595959"/>
              </a:buClr>
              <a:buSzPts val="2000"/>
              <a:buFont typeface="Arial"/>
              <a:buChar char="•"/>
              <a:defRPr sz="2000" b="0" i="0" u="none" strike="noStrike" cap="none">
                <a:solidFill>
                  <a:srgbClr val="595959"/>
                </a:solidFill>
                <a:latin typeface="Arial"/>
                <a:ea typeface="Arial"/>
                <a:cs typeface="Arial"/>
                <a:sym typeface="Arial"/>
              </a:defRPr>
            </a:lvl3pPr>
            <a:lvl4pPr marL="1828800" marR="0" lvl="3" indent="-342900" algn="l" rtl="0">
              <a:lnSpc>
                <a:spcPct val="90000"/>
              </a:lnSpc>
              <a:spcBef>
                <a:spcPts val="50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4pPr>
            <a:lvl5pPr marL="2286000" marR="0" lvl="4" indent="-342900" algn="l" rtl="0">
              <a:lnSpc>
                <a:spcPct val="90000"/>
              </a:lnSpc>
              <a:spcBef>
                <a:spcPts val="500"/>
              </a:spcBef>
              <a:spcAft>
                <a:spcPts val="0"/>
              </a:spcAft>
              <a:buClr>
                <a:srgbClr val="595959"/>
              </a:buClr>
              <a:buSzPts val="1800"/>
              <a:buFont typeface="Arial"/>
              <a:buChar char="•"/>
              <a:defRPr sz="1800" b="0" i="0" u="none" strike="noStrike" cap="none">
                <a:solidFill>
                  <a:srgbClr val="59595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07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07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070"/>
                </a:solidFill>
                <a:latin typeface="Arial"/>
                <a:ea typeface="Arial"/>
                <a:cs typeface="Arial"/>
                <a:sym typeface="Arial"/>
              </a:defRPr>
            </a:lvl1pPr>
            <a:lvl2pPr marL="0" marR="0" lvl="1" indent="0" algn="r" rtl="0">
              <a:spcBef>
                <a:spcPts val="0"/>
              </a:spcBef>
              <a:buNone/>
              <a:defRPr sz="1200" b="0" i="0" u="none" strike="noStrike" cap="none">
                <a:solidFill>
                  <a:srgbClr val="757070"/>
                </a:solidFill>
                <a:latin typeface="Arial"/>
                <a:ea typeface="Arial"/>
                <a:cs typeface="Arial"/>
                <a:sym typeface="Arial"/>
              </a:defRPr>
            </a:lvl2pPr>
            <a:lvl3pPr marL="0" marR="0" lvl="2" indent="0" algn="r" rtl="0">
              <a:spcBef>
                <a:spcPts val="0"/>
              </a:spcBef>
              <a:buNone/>
              <a:defRPr sz="1200" b="0" i="0" u="none" strike="noStrike" cap="none">
                <a:solidFill>
                  <a:srgbClr val="757070"/>
                </a:solidFill>
                <a:latin typeface="Arial"/>
                <a:ea typeface="Arial"/>
                <a:cs typeface="Arial"/>
                <a:sym typeface="Arial"/>
              </a:defRPr>
            </a:lvl3pPr>
            <a:lvl4pPr marL="0" marR="0" lvl="3" indent="0" algn="r" rtl="0">
              <a:spcBef>
                <a:spcPts val="0"/>
              </a:spcBef>
              <a:buNone/>
              <a:defRPr sz="1200" b="0" i="0" u="none" strike="noStrike" cap="none">
                <a:solidFill>
                  <a:srgbClr val="757070"/>
                </a:solidFill>
                <a:latin typeface="Arial"/>
                <a:ea typeface="Arial"/>
                <a:cs typeface="Arial"/>
                <a:sym typeface="Arial"/>
              </a:defRPr>
            </a:lvl4pPr>
            <a:lvl5pPr marL="0" marR="0" lvl="4" indent="0" algn="r" rtl="0">
              <a:spcBef>
                <a:spcPts val="0"/>
              </a:spcBef>
              <a:buNone/>
              <a:defRPr sz="1200" b="0" i="0" u="none" strike="noStrike" cap="none">
                <a:solidFill>
                  <a:srgbClr val="757070"/>
                </a:solidFill>
                <a:latin typeface="Arial"/>
                <a:ea typeface="Arial"/>
                <a:cs typeface="Arial"/>
                <a:sym typeface="Arial"/>
              </a:defRPr>
            </a:lvl5pPr>
            <a:lvl6pPr marL="0" marR="0" lvl="5" indent="0" algn="r" rtl="0">
              <a:spcBef>
                <a:spcPts val="0"/>
              </a:spcBef>
              <a:buNone/>
              <a:defRPr sz="1200" b="0" i="0" u="none" strike="noStrike" cap="none">
                <a:solidFill>
                  <a:srgbClr val="757070"/>
                </a:solidFill>
                <a:latin typeface="Arial"/>
                <a:ea typeface="Arial"/>
                <a:cs typeface="Arial"/>
                <a:sym typeface="Arial"/>
              </a:defRPr>
            </a:lvl6pPr>
            <a:lvl7pPr marL="0" marR="0" lvl="6" indent="0" algn="r" rtl="0">
              <a:spcBef>
                <a:spcPts val="0"/>
              </a:spcBef>
              <a:buNone/>
              <a:defRPr sz="1200" b="0" i="0" u="none" strike="noStrike" cap="none">
                <a:solidFill>
                  <a:srgbClr val="757070"/>
                </a:solidFill>
                <a:latin typeface="Arial"/>
                <a:ea typeface="Arial"/>
                <a:cs typeface="Arial"/>
                <a:sym typeface="Arial"/>
              </a:defRPr>
            </a:lvl7pPr>
            <a:lvl8pPr marL="0" marR="0" lvl="7" indent="0" algn="r" rtl="0">
              <a:spcBef>
                <a:spcPts val="0"/>
              </a:spcBef>
              <a:buNone/>
              <a:defRPr sz="1200" b="0" i="0" u="none" strike="noStrike" cap="none">
                <a:solidFill>
                  <a:srgbClr val="757070"/>
                </a:solidFill>
                <a:latin typeface="Arial"/>
                <a:ea typeface="Arial"/>
                <a:cs typeface="Arial"/>
                <a:sym typeface="Arial"/>
              </a:defRPr>
            </a:lvl8pPr>
            <a:lvl9pPr marL="0" marR="0" lvl="8" indent="0" algn="r" rtl="0">
              <a:spcBef>
                <a:spcPts val="0"/>
              </a:spcBef>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1920">
          <p15:clr>
            <a:srgbClr val="F26B43"/>
          </p15:clr>
        </p15:guide>
        <p15:guide id="4" pos="5760">
          <p15:clr>
            <a:srgbClr val="F26B43"/>
          </p15:clr>
        </p15:guide>
        <p15:guide id="5" pos="7248">
          <p15:clr>
            <a:srgbClr val="F26B43"/>
          </p15:clr>
        </p15:guide>
        <p15:guide id="6" pos="43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s://dwd.wisconsin.gov/dvr/policy-guidance/toolkits-guides-manuals/transition-action-guide/"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https://www.ctipwi.org/"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itig.org/wicot/"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1</a:t>
            </a:fld>
            <a:endParaRPr/>
          </a:p>
        </p:txBody>
      </p:sp>
      <p:pic>
        <p:nvPicPr>
          <p:cNvPr id="105" name="Google Shape;105;p1" descr="A group of potted plants"/>
          <p:cNvPicPr preferRelativeResize="0">
            <a:picLocks noGrp="1"/>
          </p:cNvPicPr>
          <p:nvPr>
            <p:ph type="body" idx="1"/>
          </p:nvPr>
        </p:nvPicPr>
        <p:blipFill rotWithShape="1">
          <a:blip r:embed="rId3">
            <a:alphaModFix/>
          </a:blip>
          <a:srcRect t="18189" r="1" b="1"/>
          <a:stretch/>
        </p:blipFill>
        <p:spPr>
          <a:xfrm>
            <a:off x="3984171" y="2791096"/>
            <a:ext cx="7698335" cy="3324498"/>
          </a:xfrm>
          <a:prstGeom prst="rect">
            <a:avLst/>
          </a:prstGeom>
          <a:noFill/>
          <a:ln>
            <a:noFill/>
          </a:ln>
        </p:spPr>
      </p:pic>
      <p:pic>
        <p:nvPicPr>
          <p:cNvPr id="106" name="Google Shape;106;p1" descr="Smiling woman waving at camera"/>
          <p:cNvPicPr preferRelativeResize="0">
            <a:picLocks noGrp="1"/>
          </p:cNvPicPr>
          <p:nvPr>
            <p:ph type="pic" idx="2"/>
          </p:nvPr>
        </p:nvPicPr>
        <p:blipFill rotWithShape="1">
          <a:blip r:embed="rId4">
            <a:alphaModFix/>
          </a:blip>
          <a:srcRect l="12334" r="11835"/>
          <a:stretch/>
        </p:blipFill>
        <p:spPr>
          <a:xfrm>
            <a:off x="600302" y="3152802"/>
            <a:ext cx="2991985" cy="2601686"/>
          </a:xfrm>
          <a:prstGeom prst="rect">
            <a:avLst/>
          </a:prstGeom>
          <a:noFill/>
          <a:ln>
            <a:noFill/>
          </a:ln>
        </p:spPr>
      </p:pic>
      <p:sp>
        <p:nvSpPr>
          <p:cNvPr id="107" name="Google Shape;107;p1"/>
          <p:cNvSpPr txBox="1">
            <a:spLocks noGrp="1"/>
          </p:cNvSpPr>
          <p:nvPr>
            <p:ph type="title"/>
          </p:nvPr>
        </p:nvSpPr>
        <p:spPr>
          <a:xfrm>
            <a:off x="418495" y="922512"/>
            <a:ext cx="11274232" cy="1863634"/>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3F3F3F"/>
              </a:buClr>
              <a:buSzPct val="100000"/>
              <a:buFont typeface="Bodoni"/>
              <a:buNone/>
            </a:pPr>
            <a:br>
              <a:rPr lang="en-US" sz="3000" b="1"/>
            </a:br>
            <a:br>
              <a:rPr lang="en-US" sz="3000" b="1"/>
            </a:br>
            <a:r>
              <a:rPr lang="en-US" sz="4400" b="1">
                <a:latin typeface="Lato"/>
                <a:ea typeface="Lato"/>
                <a:cs typeface="Lato"/>
                <a:sym typeface="Lato"/>
              </a:rPr>
              <a:t>CCoT Team RESET ~ Introduction</a:t>
            </a:r>
            <a:br>
              <a:rPr lang="en-US" sz="3000"/>
            </a:br>
            <a:br>
              <a:rPr lang="en-US" sz="3000"/>
            </a:br>
            <a:endParaRPr sz="3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0"/>
          <p:cNvSpPr txBox="1">
            <a:spLocks noGrp="1"/>
          </p:cNvSpPr>
          <p:nvPr>
            <p:ph type="title"/>
          </p:nvPr>
        </p:nvSpPr>
        <p:spPr>
          <a:xfrm>
            <a:off x="418753" y="614812"/>
            <a:ext cx="1085707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Summary and next steps</a:t>
            </a:r>
            <a:endParaRPr/>
          </a:p>
        </p:txBody>
      </p:sp>
      <p:pic>
        <p:nvPicPr>
          <p:cNvPr id="186" name="Google Shape;186;p10" descr="Path winding through a grassy field"/>
          <p:cNvPicPr preferRelativeResize="0">
            <a:picLocks noGrp="1"/>
          </p:cNvPicPr>
          <p:nvPr>
            <p:ph type="pic" idx="2"/>
          </p:nvPr>
        </p:nvPicPr>
        <p:blipFill rotWithShape="1">
          <a:blip r:embed="rId3">
            <a:alphaModFix/>
          </a:blip>
          <a:srcRect l="9219" r="9219"/>
          <a:stretch/>
        </p:blipFill>
        <p:spPr>
          <a:xfrm>
            <a:off x="201283" y="2149295"/>
            <a:ext cx="5713413" cy="4668838"/>
          </a:xfrm>
          <a:prstGeom prst="rect">
            <a:avLst/>
          </a:prstGeom>
          <a:noFill/>
          <a:ln>
            <a:noFill/>
          </a:ln>
        </p:spPr>
      </p:pic>
      <p:sp>
        <p:nvSpPr>
          <p:cNvPr id="187" name="Google Shape;187;p10"/>
          <p:cNvSpPr txBox="1">
            <a:spLocks noGrp="1"/>
          </p:cNvSpPr>
          <p:nvPr>
            <p:ph type="body" idx="1"/>
          </p:nvPr>
        </p:nvSpPr>
        <p:spPr>
          <a:xfrm>
            <a:off x="6475413" y="2153285"/>
            <a:ext cx="4799012" cy="3790315"/>
          </a:xfrm>
          <a:prstGeom prst="rect">
            <a:avLst/>
          </a:prstGeom>
          <a:noFill/>
          <a:ln>
            <a:noFill/>
          </a:ln>
        </p:spPr>
        <p:txBody>
          <a:bodyPr spcFirstLastPara="1" wrap="square" lIns="91425" tIns="45700" rIns="91425" bIns="45700" anchor="t" anchorCtr="0">
            <a:normAutofit/>
          </a:bodyPr>
          <a:lstStyle/>
          <a:p>
            <a:pPr marL="228600" lvl="0" indent="-228600" algn="l" rtl="0">
              <a:lnSpc>
                <a:spcPct val="95000"/>
              </a:lnSpc>
              <a:spcBef>
                <a:spcPts val="0"/>
              </a:spcBef>
              <a:spcAft>
                <a:spcPts val="0"/>
              </a:spcAft>
              <a:buClr>
                <a:srgbClr val="595959"/>
              </a:buClr>
              <a:buSzPts val="2000"/>
              <a:buChar char="•"/>
            </a:pPr>
            <a:r>
              <a:rPr lang="en-US" b="1"/>
              <a:t>Add a summary of today's meeting</a:t>
            </a:r>
            <a:endParaRPr/>
          </a:p>
        </p:txBody>
      </p:sp>
      <p:sp>
        <p:nvSpPr>
          <p:cNvPr id="188" name="Google Shape;188;p10"/>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11</a:t>
            </a:fld>
            <a:endParaRPr/>
          </a:p>
        </p:txBody>
      </p:sp>
      <p:pic>
        <p:nvPicPr>
          <p:cNvPr id="195" name="Google Shape;195;p11" descr="A group of potted plants"/>
          <p:cNvPicPr preferRelativeResize="0"/>
          <p:nvPr/>
        </p:nvPicPr>
        <p:blipFill rotWithShape="1">
          <a:blip r:embed="rId3">
            <a:alphaModFix/>
          </a:blip>
          <a:srcRect t="18189" r="1" b="1"/>
          <a:stretch/>
        </p:blipFill>
        <p:spPr>
          <a:xfrm>
            <a:off x="6825342" y="1582782"/>
            <a:ext cx="4955135" cy="2170613"/>
          </a:xfrm>
          <a:prstGeom prst="rect">
            <a:avLst/>
          </a:prstGeom>
          <a:noFill/>
          <a:ln>
            <a:noFill/>
          </a:ln>
        </p:spPr>
      </p:pic>
      <p:pic>
        <p:nvPicPr>
          <p:cNvPr id="196" name="Google Shape;196;p11" descr="A green rectangular object with a letters making up RESET. The R is the focus."/>
          <p:cNvPicPr preferRelativeResize="0"/>
          <p:nvPr/>
        </p:nvPicPr>
        <p:blipFill rotWithShape="1">
          <a:blip r:embed="rId4">
            <a:alphaModFix/>
          </a:blip>
          <a:srcRect/>
          <a:stretch/>
        </p:blipFill>
        <p:spPr>
          <a:xfrm>
            <a:off x="3180964" y="4141058"/>
            <a:ext cx="8600046" cy="1973992"/>
          </a:xfrm>
          <a:prstGeom prst="rect">
            <a:avLst/>
          </a:prstGeom>
          <a:noFill/>
          <a:ln>
            <a:noFill/>
          </a:ln>
        </p:spPr>
      </p:pic>
      <p:sp>
        <p:nvSpPr>
          <p:cNvPr id="197" name="Google Shape;197;p11"/>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RESET - Reflect</a:t>
            </a:r>
            <a:endParaRPr b="1">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202"/>
        <p:cNvGrpSpPr/>
        <p:nvPr/>
      </p:nvGrpSpPr>
      <p:grpSpPr>
        <a:xfrm>
          <a:off x="0" y="0"/>
          <a:ext cx="0" cy="0"/>
          <a:chOff x="0" y="0"/>
          <a:chExt cx="0" cy="0"/>
        </a:xfrm>
      </p:grpSpPr>
      <p:sp>
        <p:nvSpPr>
          <p:cNvPr id="203" name="Google Shape;203;p12"/>
          <p:cNvSpPr txBox="1">
            <a:spLocks noGrp="1"/>
          </p:cNvSpPr>
          <p:nvPr>
            <p:ph type="title"/>
          </p:nvPr>
        </p:nvSpPr>
        <p:spPr>
          <a:xfrm>
            <a:off x="914400" y="921335"/>
            <a:ext cx="4802372" cy="9662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Objectives:</a:t>
            </a:r>
            <a:endParaRPr/>
          </a:p>
        </p:txBody>
      </p:sp>
      <p:sp>
        <p:nvSpPr>
          <p:cNvPr id="204" name="Google Shape;204;p12"/>
          <p:cNvSpPr txBox="1">
            <a:spLocks noGrp="1"/>
          </p:cNvSpPr>
          <p:nvPr>
            <p:ph type="body" idx="1"/>
          </p:nvPr>
        </p:nvSpPr>
        <p:spPr>
          <a:xfrm>
            <a:off x="914400" y="1889347"/>
            <a:ext cx="4802735" cy="4039424"/>
          </a:xfrm>
          <a:prstGeom prst="rect">
            <a:avLst/>
          </a:prstGeom>
          <a:noFill/>
          <a:ln>
            <a:noFill/>
          </a:ln>
        </p:spPr>
        <p:txBody>
          <a:bodyPr spcFirstLastPara="1" wrap="square" lIns="91425" tIns="45700" rIns="91425" bIns="45700" anchor="t" anchorCtr="0">
            <a:normAutofit/>
          </a:bodyPr>
          <a:lstStyle/>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Reflect on and evaluate the team’s current vision, mission, and purpose statements.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b="1">
                <a:solidFill>
                  <a:schemeClr val="dk1"/>
                </a:solidFill>
                <a:latin typeface="Lato"/>
                <a:ea typeface="Lato"/>
                <a:cs typeface="Lato"/>
                <a:sym typeface="Lato"/>
              </a:rPr>
              <a:t>Or Create the teams vision, mission, and purpose statements.</a:t>
            </a:r>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Align individual and collective team roles with these guiding statements.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Identify necessary adjustments to ensure the statements reflect current needs and commitments.</a:t>
            </a:r>
            <a:endParaRPr>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a:p>
        </p:txBody>
      </p:sp>
      <p:pic>
        <p:nvPicPr>
          <p:cNvPr id="205" name="Google Shape;205;p12" descr="A person holding a plant"/>
          <p:cNvPicPr preferRelativeResize="0">
            <a:picLocks noGrp="1"/>
          </p:cNvPicPr>
          <p:nvPr>
            <p:ph type="pic" idx="2"/>
          </p:nvPr>
        </p:nvPicPr>
        <p:blipFill rotWithShape="1">
          <a:blip r:embed="rId3">
            <a:alphaModFix/>
          </a:blip>
          <a:srcRect l="12132" r="12132"/>
          <a:stretch/>
        </p:blipFill>
        <p:spPr>
          <a:xfrm>
            <a:off x="6478588" y="920750"/>
            <a:ext cx="5713412" cy="5029200"/>
          </a:xfrm>
          <a:prstGeom prst="rect">
            <a:avLst/>
          </a:prstGeom>
          <a:noFill/>
          <a:ln>
            <a:noFill/>
          </a:ln>
        </p:spPr>
      </p:pic>
      <p:sp>
        <p:nvSpPr>
          <p:cNvPr id="206" name="Google Shape;206;p12"/>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3"/>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13" name="Google Shape;213;p13" descr="Vision Images – Browse 25,038,169 Stock Photos, Vectors, and ..."/>
          <p:cNvPicPr preferRelativeResize="0"/>
          <p:nvPr/>
        </p:nvPicPr>
        <p:blipFill rotWithShape="1">
          <a:blip r:embed="rId3">
            <a:alphaModFix/>
          </a:blip>
          <a:srcRect/>
          <a:stretch/>
        </p:blipFill>
        <p:spPr>
          <a:xfrm>
            <a:off x="928158" y="3050646"/>
            <a:ext cx="5264943" cy="3071812"/>
          </a:xfrm>
          <a:prstGeom prst="rect">
            <a:avLst/>
          </a:prstGeom>
          <a:noFill/>
          <a:ln>
            <a:noFill/>
          </a:ln>
        </p:spPr>
      </p:pic>
      <p:sp>
        <p:nvSpPr>
          <p:cNvPr id="214" name="Google Shape;214;p13"/>
          <p:cNvSpPr txBox="1">
            <a:spLocks noGrp="1"/>
          </p:cNvSpPr>
          <p:nvPr>
            <p:ph type="body" idx="2"/>
          </p:nvPr>
        </p:nvSpPr>
        <p:spPr>
          <a:xfrm>
            <a:off x="6349840" y="3050221"/>
            <a:ext cx="5095400" cy="307366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solidFill>
                  <a:schemeClr val="dk1"/>
                </a:solidFill>
                <a:latin typeface="Lato"/>
                <a:ea typeface="Lato"/>
                <a:cs typeface="Lato"/>
                <a:sym typeface="Lato"/>
              </a:rPr>
              <a:t>If we achieved this outcome, success would look like...</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I see my role and contributions aligning with the CCoT vision statement in the following way(s)...</a:t>
            </a:r>
            <a:endParaRPr/>
          </a:p>
          <a:p>
            <a:pPr marL="228600" lvl="0" indent="-114300" algn="l" rtl="0">
              <a:lnSpc>
                <a:spcPct val="90000"/>
              </a:lnSpc>
              <a:spcBef>
                <a:spcPts val="2200"/>
              </a:spcBef>
              <a:spcAft>
                <a:spcPts val="0"/>
              </a:spcAft>
              <a:buClr>
                <a:srgbClr val="595959"/>
              </a:buClr>
              <a:buSzPts val="1800"/>
              <a:buNone/>
            </a:pPr>
            <a:endParaRPr>
              <a:solidFill>
                <a:schemeClr val="dk1"/>
              </a:solidFill>
              <a:latin typeface="Lato"/>
              <a:ea typeface="Lato"/>
              <a:cs typeface="Lato"/>
              <a:sym typeface="Lato"/>
            </a:endParaRPr>
          </a:p>
        </p:txBody>
      </p:sp>
      <p:sp>
        <p:nvSpPr>
          <p:cNvPr id="215" name="Google Shape;215;p13"/>
          <p:cNvSpPr txBox="1">
            <a:spLocks noGrp="1"/>
          </p:cNvSpPr>
          <p:nvPr>
            <p:ph type="body" idx="1"/>
          </p:nvPr>
        </p:nvSpPr>
        <p:spPr>
          <a:xfrm>
            <a:off x="929641" y="1719368"/>
            <a:ext cx="10839025" cy="9604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13C3F"/>
              </a:buClr>
              <a:buSzPts val="1800"/>
              <a:buNone/>
            </a:pPr>
            <a:r>
              <a:rPr lang="en-US">
                <a:solidFill>
                  <a:srgbClr val="313C3F"/>
                </a:solidFill>
                <a:latin typeface="Arial"/>
                <a:ea typeface="Arial"/>
                <a:cs typeface="Arial"/>
                <a:sym typeface="Arial"/>
              </a:rPr>
              <a:t>Vision:</a:t>
            </a:r>
            <a:endParaRPr b="0">
              <a:solidFill>
                <a:srgbClr val="313C3F"/>
              </a:solidFill>
              <a:latin typeface="Arial"/>
              <a:ea typeface="Arial"/>
              <a:cs typeface="Arial"/>
              <a:sym typeface="Arial"/>
            </a:endParaRPr>
          </a:p>
        </p:txBody>
      </p:sp>
      <p:sp>
        <p:nvSpPr>
          <p:cNvPr id="216" name="Google Shape;216;p13"/>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Vision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4"/>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Purpose </a:t>
            </a:r>
            <a:endParaRPr/>
          </a:p>
        </p:txBody>
      </p:sp>
      <p:sp>
        <p:nvSpPr>
          <p:cNvPr id="223" name="Google Shape;223;p14"/>
          <p:cNvSpPr txBox="1">
            <a:spLocks noGrp="1"/>
          </p:cNvSpPr>
          <p:nvPr>
            <p:ph type="body" idx="1"/>
          </p:nvPr>
        </p:nvSpPr>
        <p:spPr>
          <a:xfrm>
            <a:off x="929641" y="1719368"/>
            <a:ext cx="10839025" cy="9604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13C3F"/>
              </a:buClr>
              <a:buSzPts val="1800"/>
              <a:buNone/>
            </a:pPr>
            <a:r>
              <a:rPr lang="en-US">
                <a:solidFill>
                  <a:srgbClr val="313C3F"/>
                </a:solidFill>
                <a:latin typeface="Arial"/>
                <a:ea typeface="Arial"/>
                <a:cs typeface="Arial"/>
                <a:sym typeface="Arial"/>
              </a:rPr>
              <a:t>Purpose:</a:t>
            </a:r>
            <a:endParaRPr b="0">
              <a:solidFill>
                <a:srgbClr val="313C3F"/>
              </a:solidFill>
              <a:latin typeface="Arial"/>
              <a:ea typeface="Arial"/>
              <a:cs typeface="Arial"/>
              <a:sym typeface="Arial"/>
            </a:endParaRPr>
          </a:p>
        </p:txBody>
      </p:sp>
      <p:sp>
        <p:nvSpPr>
          <p:cNvPr id="224" name="Google Shape;224;p14"/>
          <p:cNvSpPr txBox="1">
            <a:spLocks noGrp="1"/>
          </p:cNvSpPr>
          <p:nvPr>
            <p:ph type="body" idx="2"/>
          </p:nvPr>
        </p:nvSpPr>
        <p:spPr>
          <a:xfrm>
            <a:off x="5623560" y="3359785"/>
            <a:ext cx="5821680" cy="27596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solidFill>
                  <a:schemeClr val="dk1"/>
                </a:solidFill>
                <a:latin typeface="Lato"/>
                <a:ea typeface="Lato"/>
                <a:cs typeface="Lato"/>
                <a:sym typeface="Lato"/>
              </a:rPr>
              <a:t>Our team exists for/to...</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If our team were to achieve one impactful result this year, it would it be...</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Our purpose motivates me to keep showing up because/to...</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We know we're making a difference when...</a:t>
            </a:r>
            <a:endParaRPr/>
          </a:p>
        </p:txBody>
      </p:sp>
      <p:sp>
        <p:nvSpPr>
          <p:cNvPr id="225" name="Google Shape;225;p14"/>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26" name="Google Shape;226;p14"/>
          <p:cNvPicPr preferRelativeResize="0"/>
          <p:nvPr/>
        </p:nvPicPr>
        <p:blipFill rotWithShape="1">
          <a:blip r:embed="rId3">
            <a:alphaModFix/>
          </a:blip>
          <a:srcRect/>
          <a:stretch/>
        </p:blipFill>
        <p:spPr>
          <a:xfrm>
            <a:off x="788987" y="3341158"/>
            <a:ext cx="4729691" cy="2768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5"/>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33" name="Google Shape;233;p15" descr="A group of hands together in a circle"/>
          <p:cNvPicPr preferRelativeResize="0"/>
          <p:nvPr/>
        </p:nvPicPr>
        <p:blipFill rotWithShape="1">
          <a:blip r:embed="rId3">
            <a:alphaModFix/>
          </a:blip>
          <a:srcRect/>
          <a:stretch/>
        </p:blipFill>
        <p:spPr>
          <a:xfrm>
            <a:off x="929745" y="3185584"/>
            <a:ext cx="4257675" cy="2931583"/>
          </a:xfrm>
          <a:prstGeom prst="rect">
            <a:avLst/>
          </a:prstGeom>
          <a:noFill/>
          <a:ln>
            <a:noFill/>
          </a:ln>
        </p:spPr>
      </p:pic>
      <p:sp>
        <p:nvSpPr>
          <p:cNvPr id="234" name="Google Shape;234;p15"/>
          <p:cNvSpPr txBox="1">
            <a:spLocks noGrp="1"/>
          </p:cNvSpPr>
          <p:nvPr>
            <p:ph type="body" idx="2"/>
          </p:nvPr>
        </p:nvSpPr>
        <p:spPr>
          <a:xfrm>
            <a:off x="5623560" y="3359785"/>
            <a:ext cx="5821680" cy="27596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solidFill>
                  <a:schemeClr val="dk1"/>
                </a:solidFill>
                <a:latin typeface="Lato"/>
                <a:ea typeface="Lato"/>
                <a:cs typeface="Lato"/>
                <a:sym typeface="Lato"/>
              </a:rPr>
              <a:t>The change we want to see in our community because of our work is...</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We can work together to serve our youth with disabilities by...</a:t>
            </a:r>
            <a:endParaRPr/>
          </a:p>
        </p:txBody>
      </p:sp>
      <p:sp>
        <p:nvSpPr>
          <p:cNvPr id="235" name="Google Shape;235;p15"/>
          <p:cNvSpPr txBox="1">
            <a:spLocks noGrp="1"/>
          </p:cNvSpPr>
          <p:nvPr>
            <p:ph type="body" idx="1"/>
          </p:nvPr>
        </p:nvSpPr>
        <p:spPr>
          <a:xfrm>
            <a:off x="929641" y="1719368"/>
            <a:ext cx="10839025" cy="9604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13C3F"/>
              </a:buClr>
              <a:buSzPts val="1800"/>
              <a:buNone/>
            </a:pPr>
            <a:r>
              <a:rPr lang="en-US">
                <a:solidFill>
                  <a:srgbClr val="313C3F"/>
                </a:solidFill>
                <a:latin typeface="Arial"/>
                <a:ea typeface="Arial"/>
                <a:cs typeface="Arial"/>
                <a:sym typeface="Arial"/>
              </a:rPr>
              <a:t>Mission:</a:t>
            </a:r>
            <a:r>
              <a:rPr lang="en-US" b="0">
                <a:solidFill>
                  <a:srgbClr val="313C3F"/>
                </a:solidFill>
                <a:latin typeface="Arial"/>
                <a:ea typeface="Arial"/>
                <a:cs typeface="Arial"/>
                <a:sym typeface="Arial"/>
              </a:rPr>
              <a:t> </a:t>
            </a:r>
            <a:endParaRPr b="0">
              <a:solidFill>
                <a:srgbClr val="313C3F"/>
              </a:solidFill>
              <a:latin typeface="Arial"/>
              <a:ea typeface="Arial"/>
              <a:cs typeface="Arial"/>
              <a:sym typeface="Arial"/>
            </a:endParaRPr>
          </a:p>
        </p:txBody>
      </p:sp>
      <p:sp>
        <p:nvSpPr>
          <p:cNvPr id="236" name="Google Shape;236;p15"/>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Mission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6"/>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243" name="Google Shape;243;p16"/>
          <p:cNvSpPr txBox="1"/>
          <p:nvPr/>
        </p:nvSpPr>
        <p:spPr>
          <a:xfrm>
            <a:off x="5852829" y="3522633"/>
            <a:ext cx="5762831" cy="2585323"/>
          </a:xfrm>
          <a:prstGeom prst="rect">
            <a:avLst/>
          </a:prstGeom>
          <a:noFill/>
          <a:ln w="9525" cap="flat" cmpd="sng">
            <a:solidFill>
              <a:srgbClr val="92D050"/>
            </a:solidFill>
            <a:prstDash val="solid"/>
            <a:round/>
            <a:headEnd type="none" w="sm" len="sm"/>
            <a:tailEnd type="none" w="sm" len="sm"/>
          </a:ln>
        </p:spPr>
        <p:txBody>
          <a:bodyPr spcFirstLastPara="1" wrap="square" lIns="91425" tIns="45700" rIns="91425" bIns="45700" anchor="t" anchorCtr="0">
            <a:spAutoFit/>
          </a:bodyPr>
          <a:lstStyle/>
          <a:p>
            <a:pPr marL="0" marR="0" lvl="0" indent="-114300" algn="l" rtl="0">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How do our vision, mission, and purpose statements work together to create a clear path for improving transition outcomes for students with disabilities?</a:t>
            </a:r>
            <a:endParaRPr sz="1800" b="1">
              <a:solidFill>
                <a:schemeClr val="dk1"/>
              </a:solidFill>
              <a:latin typeface="Lato"/>
              <a:ea typeface="Lato"/>
              <a:cs typeface="Lato"/>
              <a:sym typeface="Lato"/>
            </a:endParaRPr>
          </a:p>
          <a:p>
            <a:pPr marL="0" marR="0" lvl="0" indent="0" algn="l" rtl="0">
              <a:spcBef>
                <a:spcPts val="0"/>
              </a:spcBef>
              <a:spcAft>
                <a:spcPts val="0"/>
              </a:spcAft>
              <a:buClr>
                <a:schemeClr val="dk1"/>
              </a:buClr>
              <a:buSzPts val="1800"/>
              <a:buFont typeface="Arial"/>
              <a:buNone/>
            </a:pPr>
            <a:endParaRPr sz="1800" b="1">
              <a:solidFill>
                <a:schemeClr val="dk1"/>
              </a:solidFill>
              <a:latin typeface="Lato"/>
              <a:ea typeface="Lato"/>
              <a:cs typeface="Lato"/>
              <a:sym typeface="Lato"/>
            </a:endParaRPr>
          </a:p>
          <a:p>
            <a:pPr marL="0" marR="0" lvl="0" indent="-114300" algn="l" rtl="0">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In what ways can aligning these statements strengthen our team’s collaboration and commitment to ensuring every student’s successful move to adulthood?</a:t>
            </a:r>
            <a:endParaRPr sz="1800" b="1">
              <a:solidFill>
                <a:schemeClr val="dk1"/>
              </a:solidFill>
              <a:latin typeface="Lato"/>
              <a:ea typeface="Lato"/>
              <a:cs typeface="Lato"/>
              <a:sym typeface="Lato"/>
            </a:endParaRPr>
          </a:p>
          <a:p>
            <a:pPr marL="228600" marR="0" lvl="0" indent="-11430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 name="Google Shape;244;p16"/>
          <p:cNvSpPr txBox="1">
            <a:spLocks noGrp="1"/>
          </p:cNvSpPr>
          <p:nvPr>
            <p:ph type="body" idx="1"/>
          </p:nvPr>
        </p:nvSpPr>
        <p:spPr>
          <a:xfrm>
            <a:off x="571500" y="3519684"/>
            <a:ext cx="5145635" cy="2771141"/>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25000"/>
              </a:lnSpc>
              <a:spcBef>
                <a:spcPts val="0"/>
              </a:spcBef>
              <a:spcAft>
                <a:spcPts val="0"/>
              </a:spcAft>
              <a:buClr>
                <a:schemeClr val="dk1"/>
              </a:buClr>
              <a:buSzPts val="1800"/>
              <a:buNone/>
            </a:pPr>
            <a:r>
              <a:rPr lang="en-US" b="1">
                <a:solidFill>
                  <a:schemeClr val="dk1"/>
                </a:solidFill>
                <a:latin typeface="Lato"/>
                <a:ea typeface="Lato"/>
                <a:cs typeface="Lato"/>
                <a:sym typeface="Lato"/>
              </a:rPr>
              <a:t>Purpose Statement:</a:t>
            </a:r>
            <a:endParaRPr/>
          </a:p>
          <a:p>
            <a:pPr marL="0" lvl="0" indent="0" algn="l" rtl="0">
              <a:lnSpc>
                <a:spcPct val="125000"/>
              </a:lnSpc>
              <a:spcBef>
                <a:spcPts val="0"/>
              </a:spcBef>
              <a:spcAft>
                <a:spcPts val="0"/>
              </a:spcAft>
              <a:buClr>
                <a:srgbClr val="595959"/>
              </a:buClr>
              <a:buSzPts val="1800"/>
              <a:buNone/>
            </a:pPr>
            <a:endParaRPr b="1">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b="1">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b="1">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b="1">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b="1">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b="1">
              <a:solidFill>
                <a:schemeClr val="dk1"/>
              </a:solidFill>
              <a:latin typeface="Lato"/>
              <a:ea typeface="Lato"/>
              <a:cs typeface="Lato"/>
              <a:sym typeface="Lato"/>
            </a:endParaRPr>
          </a:p>
        </p:txBody>
      </p:sp>
      <p:sp>
        <p:nvSpPr>
          <p:cNvPr id="245" name="Google Shape;245;p16"/>
          <p:cNvSpPr txBox="1"/>
          <p:nvPr/>
        </p:nvSpPr>
        <p:spPr>
          <a:xfrm>
            <a:off x="5858100" y="576384"/>
            <a:ext cx="5757560" cy="2849622"/>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Lato"/>
                <a:ea typeface="Lato"/>
                <a:cs typeface="Lato"/>
                <a:sym typeface="Lato"/>
              </a:rPr>
              <a:t>Mission Statement: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246" name="Google Shape;246;p16"/>
          <p:cNvSpPr txBox="1">
            <a:spLocks noGrp="1"/>
          </p:cNvSpPr>
          <p:nvPr>
            <p:ph type="title"/>
          </p:nvPr>
        </p:nvSpPr>
        <p:spPr>
          <a:xfrm>
            <a:off x="571499" y="574039"/>
            <a:ext cx="5145273" cy="2859089"/>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400" bIns="45700" anchor="t" anchorCtr="0">
            <a:normAutofit/>
          </a:bodyPr>
          <a:lstStyle/>
          <a:p>
            <a:pPr marL="0" lvl="0" indent="0" algn="l" rtl="0">
              <a:lnSpc>
                <a:spcPct val="90000"/>
              </a:lnSpc>
              <a:spcBef>
                <a:spcPts val="0"/>
              </a:spcBef>
              <a:spcAft>
                <a:spcPts val="0"/>
              </a:spcAft>
              <a:buClr>
                <a:schemeClr val="dk1"/>
              </a:buClr>
              <a:buSzPts val="1800"/>
              <a:buFont typeface="Lato"/>
              <a:buNone/>
            </a:pPr>
            <a:r>
              <a:rPr lang="en-US" sz="1800" b="1">
                <a:solidFill>
                  <a:schemeClr val="dk1"/>
                </a:solidFill>
                <a:latin typeface="Lato"/>
                <a:ea typeface="Lato"/>
                <a:cs typeface="Lato"/>
                <a:sym typeface="Lato"/>
              </a:rPr>
              <a:t>Vision Statement: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7"/>
          <p:cNvSpPr txBox="1">
            <a:spLocks noGrp="1"/>
          </p:cNvSpPr>
          <p:nvPr>
            <p:ph type="title"/>
          </p:nvPr>
        </p:nvSpPr>
        <p:spPr>
          <a:xfrm>
            <a:off x="914400" y="921335"/>
            <a:ext cx="4802372" cy="9971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Activity</a:t>
            </a:r>
            <a:endParaRPr/>
          </a:p>
        </p:txBody>
      </p:sp>
      <p:sp>
        <p:nvSpPr>
          <p:cNvPr id="253" name="Google Shape;253;p17"/>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254" name="Google Shape;254;p17"/>
          <p:cNvSpPr txBox="1"/>
          <p:nvPr/>
        </p:nvSpPr>
        <p:spPr>
          <a:xfrm>
            <a:off x="6576002" y="2812641"/>
            <a:ext cx="4933090"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Lato"/>
                <a:ea typeface="Lato"/>
                <a:cs typeface="Lato"/>
                <a:sym typeface="Lato"/>
              </a:rPr>
              <a:t>Quick Poll/Survey (Live or Paper)</a:t>
            </a:r>
            <a:r>
              <a:rPr lang="en-US" sz="2400">
                <a:solidFill>
                  <a:schemeClr val="dk1"/>
                </a:solidFill>
                <a:latin typeface="Lato"/>
                <a:ea typeface="Lato"/>
                <a:cs typeface="Lato"/>
                <a:sym typeface="Lato"/>
              </a:rPr>
              <a:t>:</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On a scale from 1–5, how well do you understand the vision of a CCoT?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On a scale from 1–5, how well do you understand the purpose of a CCoT?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On a scale from 1–5, how well do you understand the mission of a CCoT?</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p:txBody>
      </p:sp>
      <p:pic>
        <p:nvPicPr>
          <p:cNvPr id="255" name="Google Shape;255;p17" descr="A person and person giving each other a high five"/>
          <p:cNvPicPr preferRelativeResize="0"/>
          <p:nvPr/>
        </p:nvPicPr>
        <p:blipFill rotWithShape="1">
          <a:blip r:embed="rId3">
            <a:alphaModFix/>
          </a:blip>
          <a:srcRect/>
          <a:stretch/>
        </p:blipFill>
        <p:spPr>
          <a:xfrm>
            <a:off x="504145" y="2742519"/>
            <a:ext cx="5915025" cy="28098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8"/>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RESET-Explore</a:t>
            </a:r>
            <a:endParaRPr b="1">
              <a:latin typeface="Lato"/>
              <a:ea typeface="Lato"/>
              <a:cs typeface="Lato"/>
              <a:sym typeface="Lato"/>
            </a:endParaRPr>
          </a:p>
        </p:txBody>
      </p:sp>
      <p:sp>
        <p:nvSpPr>
          <p:cNvPr id="262" name="Google Shape;262;p18"/>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18</a:t>
            </a:fld>
            <a:endParaRPr/>
          </a:p>
        </p:txBody>
      </p:sp>
      <p:pic>
        <p:nvPicPr>
          <p:cNvPr id="263" name="Google Shape;263;p18" descr="A group of potted plants"/>
          <p:cNvPicPr preferRelativeResize="0"/>
          <p:nvPr/>
        </p:nvPicPr>
        <p:blipFill rotWithShape="1">
          <a:blip r:embed="rId3">
            <a:alphaModFix/>
          </a:blip>
          <a:srcRect t="18189" r="1" b="1"/>
          <a:stretch/>
        </p:blipFill>
        <p:spPr>
          <a:xfrm>
            <a:off x="6825342" y="1582782"/>
            <a:ext cx="4955135" cy="2170613"/>
          </a:xfrm>
          <a:prstGeom prst="rect">
            <a:avLst/>
          </a:prstGeom>
          <a:noFill/>
          <a:ln>
            <a:noFill/>
          </a:ln>
        </p:spPr>
      </p:pic>
      <p:pic>
        <p:nvPicPr>
          <p:cNvPr id="264" name="Google Shape;264;p18" descr="A green rectangular object with a letters making up RESET. The E is accented."/>
          <p:cNvPicPr preferRelativeResize="0"/>
          <p:nvPr/>
        </p:nvPicPr>
        <p:blipFill rotWithShape="1">
          <a:blip r:embed="rId4">
            <a:alphaModFix/>
          </a:blip>
          <a:srcRect/>
          <a:stretch/>
        </p:blipFill>
        <p:spPr>
          <a:xfrm>
            <a:off x="2860847" y="3857883"/>
            <a:ext cx="8725416" cy="216964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269"/>
        <p:cNvGrpSpPr/>
        <p:nvPr/>
      </p:nvGrpSpPr>
      <p:grpSpPr>
        <a:xfrm>
          <a:off x="0" y="0"/>
          <a:ext cx="0" cy="0"/>
          <a:chOff x="0" y="0"/>
          <a:chExt cx="0" cy="0"/>
        </a:xfrm>
      </p:grpSpPr>
      <p:sp>
        <p:nvSpPr>
          <p:cNvPr id="270" name="Google Shape;270;p19"/>
          <p:cNvSpPr txBox="1">
            <a:spLocks noGrp="1"/>
          </p:cNvSpPr>
          <p:nvPr>
            <p:ph type="title"/>
          </p:nvPr>
        </p:nvSpPr>
        <p:spPr>
          <a:xfrm>
            <a:off x="914400" y="921335"/>
            <a:ext cx="4802372" cy="9662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Objectives:</a:t>
            </a:r>
            <a:endParaRPr/>
          </a:p>
        </p:txBody>
      </p:sp>
      <p:sp>
        <p:nvSpPr>
          <p:cNvPr id="271" name="Google Shape;271;p19"/>
          <p:cNvSpPr txBox="1">
            <a:spLocks noGrp="1"/>
          </p:cNvSpPr>
          <p:nvPr>
            <p:ph type="body" idx="1"/>
          </p:nvPr>
        </p:nvSpPr>
        <p:spPr>
          <a:xfrm>
            <a:off x="914400" y="1887279"/>
            <a:ext cx="4802735" cy="3734224"/>
          </a:xfrm>
          <a:prstGeom prst="rect">
            <a:avLst/>
          </a:prstGeom>
          <a:noFill/>
          <a:ln>
            <a:noFill/>
          </a:ln>
        </p:spPr>
        <p:txBody>
          <a:bodyPr spcFirstLastPara="1" wrap="square" lIns="91425" tIns="45700" rIns="91425" bIns="45700" anchor="t" anchorCtr="0">
            <a:noAutofit/>
          </a:bodyPr>
          <a:lstStyle/>
          <a:p>
            <a:pPr marL="0" lvl="0" indent="-11430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Assess the current representative voices across education, families, agencies, and community partners.</a:t>
            </a:r>
            <a:endParaRPr>
              <a:solidFill>
                <a:schemeClr val="dk1"/>
              </a:solidFill>
              <a:latin typeface="Lato"/>
              <a:ea typeface="Lato"/>
              <a:cs typeface="Lato"/>
              <a:sym typeface="Lato"/>
            </a:endParaRPr>
          </a:p>
          <a:p>
            <a:pPr marL="0" lvl="0" indent="-11430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Identify gaps in team membership and engage missing partners.</a:t>
            </a:r>
            <a:endParaRPr>
              <a:solidFill>
                <a:schemeClr val="dk1"/>
              </a:solidFill>
              <a:latin typeface="Lato"/>
              <a:ea typeface="Lato"/>
              <a:cs typeface="Lato"/>
              <a:sym typeface="Lato"/>
            </a:endParaRPr>
          </a:p>
          <a:p>
            <a:pPr marL="0" lvl="0" indent="-11430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Clarify expectations and roles across the team.</a:t>
            </a:r>
            <a:endParaRPr>
              <a:solidFill>
                <a:schemeClr val="dk1"/>
              </a:solidFill>
              <a:latin typeface="Lato"/>
              <a:ea typeface="Lato"/>
              <a:cs typeface="Lato"/>
              <a:sym typeface="Lato"/>
            </a:endParaRPr>
          </a:p>
          <a:p>
            <a:pPr marL="0" lvl="0" indent="-11430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Analyze local community barriers and strengths in transition planning </a:t>
            </a:r>
            <a:endParaRPr/>
          </a:p>
          <a:p>
            <a:pPr marL="0" lvl="0" indent="-11430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Establish next steps to align the team’s structure.</a:t>
            </a:r>
            <a:endParaRPr>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a:p>
        </p:txBody>
      </p:sp>
      <p:pic>
        <p:nvPicPr>
          <p:cNvPr id="272" name="Google Shape;272;p19" descr="A person holding a plant"/>
          <p:cNvPicPr preferRelativeResize="0">
            <a:picLocks noGrp="1"/>
          </p:cNvPicPr>
          <p:nvPr>
            <p:ph type="pic" idx="2"/>
          </p:nvPr>
        </p:nvPicPr>
        <p:blipFill rotWithShape="1">
          <a:blip r:embed="rId3">
            <a:alphaModFix/>
          </a:blip>
          <a:srcRect l="12132" r="12132"/>
          <a:stretch/>
        </p:blipFill>
        <p:spPr>
          <a:xfrm>
            <a:off x="6478588" y="920750"/>
            <a:ext cx="5713412" cy="5029200"/>
          </a:xfrm>
          <a:prstGeom prst="rect">
            <a:avLst/>
          </a:prstGeom>
          <a:noFill/>
          <a:ln>
            <a:noFill/>
          </a:ln>
        </p:spPr>
      </p:pic>
      <p:sp>
        <p:nvSpPr>
          <p:cNvPr id="273" name="Google Shape;273;p19"/>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Welcome to the CCoT RESET</a:t>
            </a:r>
            <a:endParaRPr/>
          </a:p>
        </p:txBody>
      </p:sp>
      <p:sp>
        <p:nvSpPr>
          <p:cNvPr id="114" name="Google Shape;114;p2"/>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2</a:t>
            </a:fld>
            <a:endParaRPr/>
          </a:p>
        </p:txBody>
      </p:sp>
      <p:pic>
        <p:nvPicPr>
          <p:cNvPr id="115" name="Google Shape;115;p2" descr="A green rectangular object with a letters making up RESET"/>
          <p:cNvPicPr preferRelativeResize="0"/>
          <p:nvPr/>
        </p:nvPicPr>
        <p:blipFill rotWithShape="1">
          <a:blip r:embed="rId3">
            <a:alphaModFix/>
          </a:blip>
          <a:srcRect/>
          <a:stretch/>
        </p:blipFill>
        <p:spPr>
          <a:xfrm>
            <a:off x="2858589" y="4147526"/>
            <a:ext cx="8597536" cy="1504040"/>
          </a:xfrm>
          <a:prstGeom prst="rect">
            <a:avLst/>
          </a:prstGeom>
          <a:noFill/>
          <a:ln>
            <a:noFill/>
          </a:ln>
        </p:spPr>
      </p:pic>
      <p:pic>
        <p:nvPicPr>
          <p:cNvPr id="116" name="Google Shape;116;p2" descr="A group of potted plants"/>
          <p:cNvPicPr preferRelativeResize="0"/>
          <p:nvPr/>
        </p:nvPicPr>
        <p:blipFill rotWithShape="1">
          <a:blip r:embed="rId4">
            <a:alphaModFix/>
          </a:blip>
          <a:srcRect t="18189" r="1" b="1"/>
          <a:stretch/>
        </p:blipFill>
        <p:spPr>
          <a:xfrm>
            <a:off x="6825342" y="1582782"/>
            <a:ext cx="4955135" cy="217061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0"/>
          <p:cNvSpPr txBox="1">
            <a:spLocks noGrp="1"/>
          </p:cNvSpPr>
          <p:nvPr>
            <p:ph type="title"/>
          </p:nvPr>
        </p:nvSpPr>
        <p:spPr>
          <a:xfrm>
            <a:off x="914399" y="2603979"/>
            <a:ext cx="4802373" cy="1319986"/>
          </a:xfrm>
          <a:prstGeom prst="rect">
            <a:avLst/>
          </a:prstGeom>
          <a:noFill/>
          <a:ln>
            <a:noFill/>
          </a:ln>
        </p:spPr>
        <p:txBody>
          <a:bodyPr spcFirstLastPara="1" wrap="square" lIns="91425" tIns="45700" rIns="914400" bIns="45700" anchor="b" anchorCtr="0">
            <a:normAutofit/>
          </a:bodyPr>
          <a:lstStyle/>
          <a:p>
            <a:pPr marL="0" lvl="0" indent="0" algn="l" rtl="0">
              <a:lnSpc>
                <a:spcPct val="90000"/>
              </a:lnSpc>
              <a:spcBef>
                <a:spcPts val="0"/>
              </a:spcBef>
              <a:spcAft>
                <a:spcPts val="0"/>
              </a:spcAft>
              <a:buClr>
                <a:schemeClr val="dk1"/>
              </a:buClr>
              <a:buSzPts val="3600"/>
              <a:buFont typeface="Lato"/>
              <a:buNone/>
            </a:pPr>
            <a:r>
              <a:rPr lang="en-US" sz="3600" b="1">
                <a:solidFill>
                  <a:schemeClr val="dk1"/>
                </a:solidFill>
                <a:latin typeface="Lato"/>
                <a:ea typeface="Lato"/>
                <a:cs typeface="Lato"/>
                <a:sym typeface="Lato"/>
              </a:rPr>
              <a:t>Where Are We As A Team Now?</a:t>
            </a:r>
            <a:endParaRPr/>
          </a:p>
        </p:txBody>
      </p:sp>
      <p:sp>
        <p:nvSpPr>
          <p:cNvPr id="280" name="Google Shape;280;p20"/>
          <p:cNvSpPr txBox="1">
            <a:spLocks noGrp="1"/>
          </p:cNvSpPr>
          <p:nvPr>
            <p:ph type="body" idx="1"/>
          </p:nvPr>
        </p:nvSpPr>
        <p:spPr>
          <a:xfrm>
            <a:off x="914400" y="4199649"/>
            <a:ext cx="4802735" cy="1763723"/>
          </a:xfrm>
          <a:prstGeom prst="rect">
            <a:avLst/>
          </a:prstGeom>
          <a:noFill/>
          <a:ln>
            <a:noFill/>
          </a:ln>
        </p:spPr>
        <p:txBody>
          <a:bodyPr spcFirstLastPara="1" wrap="square" lIns="91425" tIns="45700" rIns="91425" bIns="45700" anchor="t" anchorCtr="0">
            <a:normAutofit/>
          </a:bodyPr>
          <a:lstStyle/>
          <a:p>
            <a:pPr marL="0" lvl="0" indent="0" algn="l" rtl="0">
              <a:lnSpc>
                <a:spcPct val="125000"/>
              </a:lnSpc>
              <a:spcBef>
                <a:spcPts val="0"/>
              </a:spcBef>
              <a:spcAft>
                <a:spcPts val="0"/>
              </a:spcAft>
              <a:buClr>
                <a:schemeClr val="dk1"/>
              </a:buClr>
              <a:buSzPts val="1800"/>
              <a:buNone/>
            </a:pPr>
            <a:r>
              <a:rPr lang="en-US">
                <a:solidFill>
                  <a:schemeClr val="dk1"/>
                </a:solidFill>
                <a:latin typeface="Lato"/>
                <a:ea typeface="Lato"/>
                <a:cs typeface="Lato"/>
                <a:sym typeface="Lato"/>
              </a:rPr>
              <a:t>Does our team have a diverse team with representation of secondary educators, youth and their families, services systems, and community-based organizations?</a:t>
            </a:r>
            <a:endParaRPr/>
          </a:p>
        </p:txBody>
      </p:sp>
      <p:pic>
        <p:nvPicPr>
          <p:cNvPr id="281" name="Google Shape;281;p20" descr="A group of people looking at a computer"/>
          <p:cNvPicPr preferRelativeResize="0">
            <a:picLocks noGrp="1"/>
          </p:cNvPicPr>
          <p:nvPr>
            <p:ph type="pic" idx="2"/>
          </p:nvPr>
        </p:nvPicPr>
        <p:blipFill rotWithShape="1">
          <a:blip r:embed="rId3">
            <a:alphaModFix/>
          </a:blip>
          <a:srcRect l="16" r="16"/>
          <a:stretch/>
        </p:blipFill>
        <p:spPr>
          <a:xfrm>
            <a:off x="6478588" y="920750"/>
            <a:ext cx="5713412" cy="5029200"/>
          </a:xfrm>
          <a:prstGeom prst="rect">
            <a:avLst/>
          </a:prstGeom>
          <a:noFill/>
          <a:ln>
            <a:noFill/>
          </a:ln>
        </p:spPr>
      </p:pic>
      <p:pic>
        <p:nvPicPr>
          <p:cNvPr id="282" name="Google Shape;282;p20" descr="A group of people standing together"/>
          <p:cNvPicPr preferRelativeResize="0"/>
          <p:nvPr/>
        </p:nvPicPr>
        <p:blipFill rotWithShape="1">
          <a:blip r:embed="rId4">
            <a:alphaModFix/>
          </a:blip>
          <a:srcRect/>
          <a:stretch/>
        </p:blipFill>
        <p:spPr>
          <a:xfrm>
            <a:off x="909766" y="924567"/>
            <a:ext cx="3390900" cy="13430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1"/>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We Know We Have Representation When...</a:t>
            </a:r>
            <a:endParaRPr/>
          </a:p>
        </p:txBody>
      </p:sp>
      <p:sp>
        <p:nvSpPr>
          <p:cNvPr id="289" name="Google Shape;289;p21"/>
          <p:cNvSpPr txBox="1">
            <a:spLocks noGrp="1"/>
          </p:cNvSpPr>
          <p:nvPr>
            <p:ph type="body" idx="1"/>
          </p:nvPr>
        </p:nvSpPr>
        <p:spPr>
          <a:xfrm>
            <a:off x="929640" y="2153285"/>
            <a:ext cx="6229865" cy="41491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solidFill>
                  <a:schemeClr val="dk1"/>
                </a:solidFill>
                <a:latin typeface="Lato"/>
                <a:ea typeface="Lato"/>
                <a:cs typeface="Lato"/>
                <a:sym typeface="Lato"/>
              </a:rPr>
              <a:t>We identify representatives from various backgrounds and expertise to bring a wide range of perspectives to our team</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We use multiple methods to invite and hold CCoT Team meetings to ensure all team members can attend and actively engage in our work. </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We hold regular meetings that include active participation from secondary educators, service system representatives, families, youth, and community- based organizations. </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We collect and act on feedback from team members to continuously improve our collaborative efforts and ensure that all voices are heard.</a:t>
            </a:r>
            <a:endParaRPr>
              <a:solidFill>
                <a:schemeClr val="dk1"/>
              </a:solidFill>
              <a:latin typeface="Lato"/>
              <a:ea typeface="Lato"/>
              <a:cs typeface="Lato"/>
              <a:sym typeface="Lato"/>
            </a:endParaRPr>
          </a:p>
        </p:txBody>
      </p:sp>
      <p:pic>
        <p:nvPicPr>
          <p:cNvPr id="290" name="Google Shape;290;p21" descr="Overhead of team office desk"/>
          <p:cNvPicPr preferRelativeResize="0">
            <a:picLocks noGrp="1"/>
          </p:cNvPicPr>
          <p:nvPr>
            <p:ph type="body" idx="2"/>
          </p:nvPr>
        </p:nvPicPr>
        <p:blipFill rotWithShape="1">
          <a:blip r:embed="rId3">
            <a:alphaModFix/>
          </a:blip>
          <a:srcRect/>
          <a:stretch/>
        </p:blipFill>
        <p:spPr>
          <a:xfrm>
            <a:off x="7740650" y="2667794"/>
            <a:ext cx="3705225" cy="2470150"/>
          </a:xfrm>
          <a:prstGeom prst="rect">
            <a:avLst/>
          </a:prstGeom>
          <a:noFill/>
          <a:ln>
            <a:noFill/>
          </a:ln>
        </p:spPr>
      </p:pic>
      <p:sp>
        <p:nvSpPr>
          <p:cNvPr id="291" name="Google Shape;291;p2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2"/>
          <p:cNvSpPr txBox="1">
            <a:spLocks noGrp="1"/>
          </p:cNvSpPr>
          <p:nvPr>
            <p:ph type="title"/>
          </p:nvPr>
        </p:nvSpPr>
        <p:spPr>
          <a:xfrm>
            <a:off x="914400" y="921335"/>
            <a:ext cx="4802372" cy="9971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Activity</a:t>
            </a:r>
            <a:endParaRPr/>
          </a:p>
        </p:txBody>
      </p:sp>
      <p:sp>
        <p:nvSpPr>
          <p:cNvPr id="298" name="Google Shape;298;p22"/>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299" name="Google Shape;299;p22"/>
          <p:cNvSpPr txBox="1"/>
          <p:nvPr/>
        </p:nvSpPr>
        <p:spPr>
          <a:xfrm>
            <a:off x="5284760" y="2321673"/>
            <a:ext cx="6251144" cy="36559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Lato"/>
                <a:ea typeface="Lato"/>
                <a:cs typeface="Lato"/>
                <a:sym typeface="Lato"/>
              </a:rPr>
              <a:t>Recreate Your CCoT Team</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a:p>
            <a:pPr marL="0" marR="0" lvl="0" indent="0" algn="l" rtl="0">
              <a:lnSpc>
                <a:spcPct val="125000"/>
              </a:lnSpc>
              <a:spcBef>
                <a:spcPts val="0"/>
              </a:spcBef>
              <a:spcAft>
                <a:spcPts val="0"/>
              </a:spcAft>
              <a:buNone/>
            </a:pPr>
            <a:r>
              <a:rPr lang="en-US" sz="1800" b="1">
                <a:solidFill>
                  <a:schemeClr val="dk1"/>
                </a:solidFill>
                <a:latin typeface="Lato"/>
                <a:ea typeface="Lato"/>
                <a:cs typeface="Lato"/>
                <a:sym typeface="Lato"/>
              </a:rPr>
              <a:t>Create a document which includes:</a:t>
            </a:r>
            <a:endParaRPr/>
          </a:p>
          <a:p>
            <a:pPr marL="285750" marR="0" lvl="0" indent="-285750" algn="l" rtl="0">
              <a:lnSpc>
                <a:spcPct val="125000"/>
              </a:lnSpc>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Current CCoT members</a:t>
            </a:r>
            <a:endParaRPr sz="1800">
              <a:solidFill>
                <a:schemeClr val="dk1"/>
              </a:solidFill>
              <a:latin typeface="Arial"/>
              <a:ea typeface="Arial"/>
              <a:cs typeface="Arial"/>
              <a:sym typeface="Arial"/>
            </a:endParaRPr>
          </a:p>
          <a:p>
            <a:pPr marL="285750" marR="0" lvl="0" indent="-285750" algn="l" rtl="0">
              <a:lnSpc>
                <a:spcPct val="125000"/>
              </a:lnSpc>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Missing key transition partners (based on our vision, purpose, and mission)</a:t>
            </a:r>
            <a:endParaRPr sz="1800">
              <a:solidFill>
                <a:schemeClr val="dk1"/>
              </a:solidFill>
              <a:latin typeface="Arial"/>
              <a:ea typeface="Arial"/>
              <a:cs typeface="Arial"/>
              <a:sym typeface="Arial"/>
            </a:endParaRPr>
          </a:p>
          <a:p>
            <a:pPr marL="285750" marR="0" lvl="0" indent="-285750" algn="l" rtl="0">
              <a:lnSpc>
                <a:spcPct val="125000"/>
              </a:lnSpc>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Identify which current members have a connection to the missing partners</a:t>
            </a:r>
            <a:endParaRPr sz="1800">
              <a:solidFill>
                <a:schemeClr val="dk1"/>
              </a:solidFill>
              <a:latin typeface="Arial"/>
              <a:ea typeface="Arial"/>
              <a:cs typeface="Arial"/>
              <a:sym typeface="Arial"/>
            </a:endParaRPr>
          </a:p>
          <a:p>
            <a:pPr marL="285750" marR="0" lvl="0" indent="-285750" algn="l" rtl="0">
              <a:lnSpc>
                <a:spcPct val="125000"/>
              </a:lnSpc>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Reach out to invite them using a shared message.    </a:t>
            </a:r>
            <a:endParaRPr sz="1800">
              <a:solidFill>
                <a:schemeClr val="dk1"/>
              </a:solidFill>
              <a:latin typeface="Arial"/>
              <a:ea typeface="Arial"/>
              <a:cs typeface="Arial"/>
              <a:sym typeface="Arial"/>
            </a:endParaRPr>
          </a:p>
          <a:p>
            <a:pPr marL="0" marR="0" lvl="0" indent="0" algn="l" rtl="0">
              <a:lnSpc>
                <a:spcPct val="125000"/>
              </a:lnSpc>
              <a:spcBef>
                <a:spcPts val="0"/>
              </a:spcBef>
              <a:spcAft>
                <a:spcPts val="0"/>
              </a:spcAft>
              <a:buNone/>
            </a:pPr>
            <a:endParaRPr sz="1800" b="1">
              <a:solidFill>
                <a:schemeClr val="dk1"/>
              </a:solidFill>
              <a:latin typeface="Lato"/>
              <a:ea typeface="Lato"/>
              <a:cs typeface="Lato"/>
              <a:sym typeface="Lato"/>
            </a:endParaRPr>
          </a:p>
        </p:txBody>
      </p:sp>
      <p:pic>
        <p:nvPicPr>
          <p:cNvPr id="300" name="Google Shape;300;p22" descr="A group of people standing together"/>
          <p:cNvPicPr preferRelativeResize="0">
            <a:picLocks noGrp="1"/>
          </p:cNvPicPr>
          <p:nvPr>
            <p:ph type="body" idx="1"/>
          </p:nvPr>
        </p:nvPicPr>
        <p:blipFill rotWithShape="1">
          <a:blip r:embed="rId3">
            <a:alphaModFix/>
          </a:blip>
          <a:srcRect/>
          <a:stretch/>
        </p:blipFill>
        <p:spPr>
          <a:xfrm>
            <a:off x="683602" y="2416864"/>
            <a:ext cx="4197532" cy="3121787"/>
          </a:xfrm>
          <a:prstGeom prst="rect">
            <a:avLst/>
          </a:prstGeom>
          <a:noFill/>
          <a:ln>
            <a:noFill/>
          </a:ln>
        </p:spPr>
      </p:pic>
      <p:sp>
        <p:nvSpPr>
          <p:cNvPr id="301" name="Google Shape;301;p22"/>
          <p:cNvSpPr txBox="1"/>
          <p:nvPr/>
        </p:nvSpPr>
        <p:spPr>
          <a:xfrm>
            <a:off x="393700" y="5753100"/>
            <a:ext cx="4381500" cy="730072"/>
          </a:xfrm>
          <a:prstGeom prst="rect">
            <a:avLst/>
          </a:prstGeom>
          <a:noFill/>
          <a:ln>
            <a:noFill/>
          </a:ln>
        </p:spPr>
        <p:txBody>
          <a:bodyPr spcFirstLastPara="1" wrap="square" lIns="91425" tIns="45700" rIns="91425" bIns="45700" anchor="t" anchorCtr="0">
            <a:spAutoFit/>
          </a:bodyPr>
          <a:lstStyle/>
          <a:p>
            <a:pPr marL="0" marR="0" lvl="0" indent="0" algn="l" rtl="0">
              <a:lnSpc>
                <a:spcPct val="117857"/>
              </a:lnSpc>
              <a:spcBef>
                <a:spcPts val="0"/>
              </a:spcBef>
              <a:spcAft>
                <a:spcPts val="0"/>
              </a:spcAft>
              <a:buNone/>
            </a:pPr>
            <a:r>
              <a:rPr lang="en-US" sz="1400">
                <a:solidFill>
                  <a:schemeClr val="dk1"/>
                </a:solidFill>
                <a:latin typeface="Lato"/>
                <a:ea typeface="Lato"/>
                <a:cs typeface="Lato"/>
                <a:sym typeface="Lato"/>
              </a:rPr>
              <a:t>Resource highlight: ​</a:t>
            </a:r>
            <a:endParaRPr/>
          </a:p>
          <a:p>
            <a:pPr marL="0" marR="0" lvl="0" indent="0" algn="l" rtl="0">
              <a:lnSpc>
                <a:spcPct val="117857"/>
              </a:lnSpc>
              <a:spcBef>
                <a:spcPts val="0"/>
              </a:spcBef>
              <a:spcAft>
                <a:spcPts val="0"/>
              </a:spcAft>
              <a:buNone/>
            </a:pPr>
            <a:r>
              <a:rPr lang="en-US" sz="1400">
                <a:solidFill>
                  <a:schemeClr val="dk1"/>
                </a:solidFill>
                <a:latin typeface="Lato"/>
                <a:ea typeface="Lato"/>
                <a:cs typeface="Lato"/>
                <a:sym typeface="Lato"/>
              </a:rPr>
              <a:t>Sample Special Education Director Email​</a:t>
            </a:r>
            <a:endParaRPr/>
          </a:p>
          <a:p>
            <a:pPr marL="0" marR="0" lvl="0" indent="0" algn="l" rtl="0">
              <a:lnSpc>
                <a:spcPct val="117857"/>
              </a:lnSpc>
              <a:spcBef>
                <a:spcPts val="0"/>
              </a:spcBef>
              <a:spcAft>
                <a:spcPts val="0"/>
              </a:spcAft>
              <a:buNone/>
            </a:pPr>
            <a:r>
              <a:rPr lang="en-US" sz="1400">
                <a:solidFill>
                  <a:schemeClr val="dk1"/>
                </a:solidFill>
                <a:latin typeface="Lato"/>
                <a:ea typeface="Lato"/>
                <a:cs typeface="Lato"/>
                <a:sym typeface="Lato"/>
              </a:rPr>
              <a:t>Sample Service Systems or Community Organizations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3"/>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Lato"/>
              <a:buNone/>
            </a:pPr>
            <a:r>
              <a:rPr lang="en-US" b="1">
                <a:solidFill>
                  <a:schemeClr val="dk1"/>
                </a:solidFill>
                <a:latin typeface="Lato"/>
                <a:ea typeface="Lato"/>
                <a:cs typeface="Lato"/>
                <a:sym typeface="Lato"/>
              </a:rPr>
              <a:t>Team Member Expectations and Collaboration</a:t>
            </a:r>
            <a:endParaRPr/>
          </a:p>
        </p:txBody>
      </p:sp>
      <p:sp>
        <p:nvSpPr>
          <p:cNvPr id="308" name="Google Shape;308;p23"/>
          <p:cNvSpPr txBox="1">
            <a:spLocks noGrp="1"/>
          </p:cNvSpPr>
          <p:nvPr>
            <p:ph type="body" idx="1"/>
          </p:nvPr>
        </p:nvSpPr>
        <p:spPr>
          <a:xfrm>
            <a:off x="929640" y="2153285"/>
            <a:ext cx="6229865" cy="41491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solidFill>
                  <a:schemeClr val="dk1"/>
                </a:solidFill>
                <a:latin typeface="Lato"/>
                <a:ea typeface="Lato"/>
                <a:cs typeface="Lato"/>
                <a:sym typeface="Lato"/>
              </a:rPr>
              <a:t>What do we expect from each other as members of the CCoT?</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How do we stay informed and follow through?</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How do we communicate between meetings?</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What does shared responsibility </a:t>
            </a:r>
            <a:r>
              <a:rPr lang="en-US" i="1">
                <a:solidFill>
                  <a:schemeClr val="dk1"/>
                </a:solidFill>
                <a:latin typeface="Lato"/>
                <a:ea typeface="Lato"/>
                <a:cs typeface="Lato"/>
                <a:sym typeface="Lato"/>
              </a:rPr>
              <a:t>look</a:t>
            </a:r>
            <a:r>
              <a:rPr lang="en-US">
                <a:solidFill>
                  <a:schemeClr val="dk1"/>
                </a:solidFill>
                <a:latin typeface="Lato"/>
                <a:ea typeface="Lato"/>
                <a:cs typeface="Lato"/>
                <a:sym typeface="Lato"/>
              </a:rPr>
              <a:t> like?</a:t>
            </a:r>
            <a:endParaRPr>
              <a:solidFill>
                <a:schemeClr val="dk1"/>
              </a:solidFill>
              <a:latin typeface="Lato"/>
              <a:ea typeface="Lato"/>
              <a:cs typeface="Lato"/>
              <a:sym typeface="Lato"/>
            </a:endParaRPr>
          </a:p>
          <a:p>
            <a:pPr marL="0" lvl="0" indent="0" algn="l" rtl="0">
              <a:lnSpc>
                <a:spcPct val="90000"/>
              </a:lnSpc>
              <a:spcBef>
                <a:spcPts val="2200"/>
              </a:spcBef>
              <a:spcAft>
                <a:spcPts val="0"/>
              </a:spcAft>
              <a:buClr>
                <a:srgbClr val="595959"/>
              </a:buClr>
              <a:buSzPts val="1800"/>
              <a:buNone/>
            </a:pPr>
            <a:endParaRPr>
              <a:solidFill>
                <a:srgbClr val="595959"/>
              </a:solidFill>
              <a:latin typeface="Arial"/>
              <a:ea typeface="Arial"/>
              <a:cs typeface="Arial"/>
              <a:sym typeface="Arial"/>
            </a:endParaRPr>
          </a:p>
        </p:txBody>
      </p:sp>
      <p:pic>
        <p:nvPicPr>
          <p:cNvPr id="309" name="Google Shape;309;p23" descr="Business team brainstorming"/>
          <p:cNvPicPr preferRelativeResize="0">
            <a:picLocks noGrp="1"/>
          </p:cNvPicPr>
          <p:nvPr>
            <p:ph type="body" idx="2"/>
          </p:nvPr>
        </p:nvPicPr>
        <p:blipFill rotWithShape="1">
          <a:blip r:embed="rId3">
            <a:alphaModFix/>
          </a:blip>
          <a:srcRect/>
          <a:stretch/>
        </p:blipFill>
        <p:spPr>
          <a:xfrm>
            <a:off x="7740650" y="2667793"/>
            <a:ext cx="3705225" cy="2470150"/>
          </a:xfrm>
          <a:prstGeom prst="rect">
            <a:avLst/>
          </a:prstGeom>
          <a:noFill/>
          <a:ln>
            <a:noFill/>
          </a:ln>
        </p:spPr>
      </p:pic>
      <p:sp>
        <p:nvSpPr>
          <p:cNvPr id="310" name="Google Shape;310;p23"/>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311" name="Google Shape;311;p23"/>
          <p:cNvSpPr txBox="1"/>
          <p:nvPr/>
        </p:nvSpPr>
        <p:spPr>
          <a:xfrm>
            <a:off x="454325" y="5802702"/>
            <a:ext cx="5748067" cy="635239"/>
          </a:xfrm>
          <a:prstGeom prst="rect">
            <a:avLst/>
          </a:prstGeom>
          <a:no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None/>
            </a:pPr>
            <a:r>
              <a:rPr lang="en-US" sz="1800" b="1">
                <a:solidFill>
                  <a:schemeClr val="dk1"/>
                </a:solidFill>
                <a:latin typeface="Lato"/>
                <a:ea typeface="Lato"/>
                <a:cs typeface="Lato"/>
                <a:sym typeface="Lato"/>
              </a:rPr>
              <a:t>Resource highlight: </a:t>
            </a:r>
            <a:r>
              <a:rPr lang="en-US" sz="1800">
                <a:solidFill>
                  <a:schemeClr val="dk1"/>
                </a:solidFill>
                <a:latin typeface="Lato"/>
                <a:ea typeface="Lato"/>
                <a:cs typeface="Lato"/>
                <a:sym typeface="Lato"/>
              </a:rPr>
              <a:t>​</a:t>
            </a:r>
            <a:endParaRPr/>
          </a:p>
          <a:p>
            <a:pPr marL="0" marR="0" lvl="0" indent="0" algn="l" rtl="0">
              <a:lnSpc>
                <a:spcPct val="79166"/>
              </a:lnSpc>
              <a:spcBef>
                <a:spcPts val="0"/>
              </a:spcBef>
              <a:spcAft>
                <a:spcPts val="0"/>
              </a:spcAft>
              <a:buNone/>
            </a:pPr>
            <a:endParaRPr sz="1800">
              <a:solidFill>
                <a:schemeClr val="dk1"/>
              </a:solidFill>
              <a:latin typeface="Lato"/>
              <a:ea typeface="Lato"/>
              <a:cs typeface="Lato"/>
              <a:sym typeface="Lato"/>
            </a:endParaRPr>
          </a:p>
          <a:p>
            <a:pPr marL="0" marR="0" lvl="0" indent="0" algn="l" rtl="0">
              <a:lnSpc>
                <a:spcPct val="79166"/>
              </a:lnSpc>
              <a:spcBef>
                <a:spcPts val="0"/>
              </a:spcBef>
              <a:spcAft>
                <a:spcPts val="0"/>
              </a:spcAft>
              <a:buNone/>
            </a:pPr>
            <a:r>
              <a:rPr lang="en-US" sz="1800" b="1">
                <a:solidFill>
                  <a:schemeClr val="dk1"/>
                </a:solidFill>
                <a:latin typeface="Lato"/>
                <a:ea typeface="Lato"/>
                <a:cs typeface="Lato"/>
                <a:sym typeface="Lato"/>
              </a:rPr>
              <a:t>Co-creation Mindset Card</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4"/>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Lato"/>
              <a:buNone/>
            </a:pPr>
            <a:r>
              <a:rPr lang="en-US" b="1">
                <a:solidFill>
                  <a:schemeClr val="dk1"/>
                </a:solidFill>
                <a:latin typeface="Lato"/>
                <a:ea typeface="Lato"/>
                <a:cs typeface="Lato"/>
                <a:sym typeface="Lato"/>
              </a:rPr>
              <a:t>Our Local Community</a:t>
            </a:r>
            <a:endParaRPr b="1">
              <a:solidFill>
                <a:schemeClr val="dk1"/>
              </a:solidFill>
            </a:endParaRPr>
          </a:p>
        </p:txBody>
      </p:sp>
      <p:sp>
        <p:nvSpPr>
          <p:cNvPr id="318" name="Google Shape;318;p24"/>
          <p:cNvSpPr txBox="1">
            <a:spLocks noGrp="1"/>
          </p:cNvSpPr>
          <p:nvPr>
            <p:ph type="body" idx="1"/>
          </p:nvPr>
        </p:nvSpPr>
        <p:spPr>
          <a:xfrm>
            <a:off x="929640" y="2153285"/>
            <a:ext cx="6618054" cy="350218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solidFill>
                  <a:schemeClr val="dk1"/>
                </a:solidFill>
                <a:latin typeface="Lato"/>
                <a:ea typeface="Lato"/>
                <a:cs typeface="Lato"/>
                <a:sym typeface="Lato"/>
              </a:rPr>
              <a:t>What barriers to transition are most pressing in our community?</a:t>
            </a:r>
            <a:br>
              <a:rPr lang="en-US">
                <a:latin typeface="Lato"/>
                <a:ea typeface="Lato"/>
                <a:cs typeface="Lato"/>
                <a:sym typeface="Lato"/>
              </a:rPr>
            </a:br>
            <a:r>
              <a:rPr lang="en-US">
                <a:solidFill>
                  <a:schemeClr val="dk1"/>
                </a:solidFill>
                <a:latin typeface="Lato"/>
                <a:ea typeface="Lato"/>
                <a:cs typeface="Lato"/>
                <a:sym typeface="Lato"/>
              </a:rPr>
              <a:t> ~ Do you have data to support this? </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Where is the disconnect between partners?</a:t>
            </a:r>
            <a:br>
              <a:rPr lang="en-US">
                <a:latin typeface="Lato"/>
                <a:ea typeface="Lato"/>
                <a:cs typeface="Lato"/>
                <a:sym typeface="Lato"/>
              </a:rPr>
            </a:br>
            <a:r>
              <a:rPr lang="en-US">
                <a:solidFill>
                  <a:schemeClr val="dk1"/>
                </a:solidFill>
                <a:latin typeface="Lato"/>
                <a:ea typeface="Lato"/>
                <a:cs typeface="Lato"/>
                <a:sym typeface="Lato"/>
              </a:rPr>
              <a:t> ~ What steps will we take to prioritize barriers?</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What celebrations in transition are most obvious?</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Have a common understanding of data: Are we making assumptions, or do we have data to back this up?</a:t>
            </a:r>
            <a:endParaRPr>
              <a:solidFill>
                <a:schemeClr val="dk1"/>
              </a:solidFill>
              <a:latin typeface="Lato"/>
              <a:ea typeface="Lato"/>
              <a:cs typeface="Lato"/>
              <a:sym typeface="Lato"/>
            </a:endParaRPr>
          </a:p>
        </p:txBody>
      </p:sp>
      <p:pic>
        <p:nvPicPr>
          <p:cNvPr id="319" name="Google Shape;319;p24" descr="People with tablet"/>
          <p:cNvPicPr preferRelativeResize="0">
            <a:picLocks noGrp="1"/>
          </p:cNvPicPr>
          <p:nvPr>
            <p:ph type="body" idx="2"/>
          </p:nvPr>
        </p:nvPicPr>
        <p:blipFill rotWithShape="1">
          <a:blip r:embed="rId3">
            <a:alphaModFix/>
          </a:blip>
          <a:srcRect/>
          <a:stretch/>
        </p:blipFill>
        <p:spPr>
          <a:xfrm>
            <a:off x="7740650" y="2667794"/>
            <a:ext cx="3705225" cy="2470150"/>
          </a:xfrm>
          <a:prstGeom prst="rect">
            <a:avLst/>
          </a:prstGeom>
          <a:noFill/>
          <a:ln>
            <a:noFill/>
          </a:ln>
        </p:spPr>
      </p:pic>
      <p:sp>
        <p:nvSpPr>
          <p:cNvPr id="320" name="Google Shape;320;p24"/>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5"/>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Exit Reflection: Explore</a:t>
            </a:r>
            <a:r>
              <a:rPr lang="en-US">
                <a:latin typeface="Lato"/>
                <a:ea typeface="Lato"/>
                <a:cs typeface="Lato"/>
                <a:sym typeface="Lato"/>
              </a:rPr>
              <a:t> </a:t>
            </a:r>
            <a:endParaRPr/>
          </a:p>
        </p:txBody>
      </p:sp>
      <p:pic>
        <p:nvPicPr>
          <p:cNvPr id="327" name="Google Shape;327;p25" descr="Smiling office colleagues"/>
          <p:cNvPicPr preferRelativeResize="0">
            <a:picLocks noGrp="1"/>
          </p:cNvPicPr>
          <p:nvPr>
            <p:ph type="body" idx="1"/>
          </p:nvPr>
        </p:nvPicPr>
        <p:blipFill rotWithShape="1">
          <a:blip r:embed="rId3">
            <a:alphaModFix/>
          </a:blip>
          <a:srcRect t="19802" r="-1" b="4477"/>
          <a:stretch/>
        </p:blipFill>
        <p:spPr>
          <a:xfrm>
            <a:off x="929642" y="2153285"/>
            <a:ext cx="6925660" cy="3500438"/>
          </a:xfrm>
          <a:prstGeom prst="rect">
            <a:avLst/>
          </a:prstGeom>
          <a:noFill/>
          <a:ln>
            <a:noFill/>
          </a:ln>
        </p:spPr>
      </p:pic>
      <p:sp>
        <p:nvSpPr>
          <p:cNvPr id="328" name="Google Shape;328;p25"/>
          <p:cNvSpPr txBox="1">
            <a:spLocks noGrp="1"/>
          </p:cNvSpPr>
          <p:nvPr>
            <p:ph type="body" idx="2"/>
          </p:nvPr>
        </p:nvSpPr>
        <p:spPr>
          <a:xfrm>
            <a:off x="8215745" y="2153285"/>
            <a:ext cx="3229495" cy="35004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1800"/>
              <a:buChar char="•"/>
            </a:pPr>
            <a:r>
              <a:rPr lang="en-US">
                <a:latin typeface="Lato"/>
                <a:ea typeface="Lato"/>
                <a:cs typeface="Lato"/>
                <a:sym typeface="Lato"/>
              </a:rPr>
              <a:t>Based on what we’ve explored today, what is one thing we want to strengthen in our team?</a:t>
            </a:r>
            <a:endParaRPr/>
          </a:p>
          <a:p>
            <a:pPr marL="228600" lvl="0" indent="-228600" algn="l" rtl="0">
              <a:lnSpc>
                <a:spcPct val="90000"/>
              </a:lnSpc>
              <a:spcBef>
                <a:spcPts val="2200"/>
              </a:spcBef>
              <a:spcAft>
                <a:spcPts val="0"/>
              </a:spcAft>
              <a:buClr>
                <a:srgbClr val="595959"/>
              </a:buClr>
              <a:buSzPts val="1800"/>
              <a:buChar char="•"/>
            </a:pPr>
            <a:r>
              <a:rPr lang="en-US">
                <a:latin typeface="Lato"/>
                <a:ea typeface="Lato"/>
                <a:cs typeface="Lato"/>
                <a:sym typeface="Lato"/>
              </a:rPr>
              <a:t>What is one action we will take before the next meeting?</a:t>
            </a:r>
            <a:endParaRPr/>
          </a:p>
          <a:p>
            <a:pPr marL="228600" lvl="0" indent="-114300" algn="l" rtl="0">
              <a:lnSpc>
                <a:spcPct val="90000"/>
              </a:lnSpc>
              <a:spcBef>
                <a:spcPts val="2200"/>
              </a:spcBef>
              <a:spcAft>
                <a:spcPts val="0"/>
              </a:spcAft>
              <a:buClr>
                <a:srgbClr val="595959"/>
              </a:buClr>
              <a:buSzPts val="1800"/>
              <a:buNone/>
            </a:pPr>
            <a:endParaRPr/>
          </a:p>
        </p:txBody>
      </p:sp>
      <p:sp>
        <p:nvSpPr>
          <p:cNvPr id="329" name="Google Shape;329;p25"/>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6"/>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RESET - Structure</a:t>
            </a:r>
            <a:endParaRPr b="1">
              <a:latin typeface="Lato"/>
              <a:ea typeface="Lato"/>
              <a:cs typeface="Lato"/>
              <a:sym typeface="Lato"/>
            </a:endParaRPr>
          </a:p>
        </p:txBody>
      </p:sp>
      <p:sp>
        <p:nvSpPr>
          <p:cNvPr id="336" name="Google Shape;336;p26"/>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26</a:t>
            </a:fld>
            <a:endParaRPr/>
          </a:p>
        </p:txBody>
      </p:sp>
      <p:pic>
        <p:nvPicPr>
          <p:cNvPr id="337" name="Google Shape;337;p26" descr="A group of potted plants"/>
          <p:cNvPicPr preferRelativeResize="0"/>
          <p:nvPr/>
        </p:nvPicPr>
        <p:blipFill rotWithShape="1">
          <a:blip r:embed="rId3">
            <a:alphaModFix/>
          </a:blip>
          <a:srcRect t="18189" r="1" b="1"/>
          <a:stretch/>
        </p:blipFill>
        <p:spPr>
          <a:xfrm>
            <a:off x="6825342" y="1582782"/>
            <a:ext cx="4955135" cy="2170613"/>
          </a:xfrm>
          <a:prstGeom prst="rect">
            <a:avLst/>
          </a:prstGeom>
          <a:noFill/>
          <a:ln>
            <a:noFill/>
          </a:ln>
        </p:spPr>
      </p:pic>
      <p:pic>
        <p:nvPicPr>
          <p:cNvPr id="338" name="Google Shape;338;p26" descr="A green rectangular object with a letters making up RESET. The S is accented."/>
          <p:cNvPicPr preferRelativeResize="0"/>
          <p:nvPr/>
        </p:nvPicPr>
        <p:blipFill rotWithShape="1">
          <a:blip r:embed="rId4">
            <a:alphaModFix/>
          </a:blip>
          <a:srcRect/>
          <a:stretch/>
        </p:blipFill>
        <p:spPr>
          <a:xfrm>
            <a:off x="3024058" y="3794425"/>
            <a:ext cx="8759397" cy="23171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343"/>
        <p:cNvGrpSpPr/>
        <p:nvPr/>
      </p:nvGrpSpPr>
      <p:grpSpPr>
        <a:xfrm>
          <a:off x="0" y="0"/>
          <a:ext cx="0" cy="0"/>
          <a:chOff x="0" y="0"/>
          <a:chExt cx="0" cy="0"/>
        </a:xfrm>
      </p:grpSpPr>
      <p:sp>
        <p:nvSpPr>
          <p:cNvPr id="344" name="Google Shape;344;p27"/>
          <p:cNvSpPr txBox="1">
            <a:spLocks noGrp="1"/>
          </p:cNvSpPr>
          <p:nvPr>
            <p:ph type="title"/>
          </p:nvPr>
        </p:nvSpPr>
        <p:spPr>
          <a:xfrm>
            <a:off x="914400" y="921335"/>
            <a:ext cx="4802372" cy="9662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Objectives:</a:t>
            </a:r>
            <a:endParaRPr/>
          </a:p>
        </p:txBody>
      </p:sp>
      <p:sp>
        <p:nvSpPr>
          <p:cNvPr id="345" name="Google Shape;345;p27"/>
          <p:cNvSpPr txBox="1">
            <a:spLocks noGrp="1"/>
          </p:cNvSpPr>
          <p:nvPr>
            <p:ph type="body" idx="1"/>
          </p:nvPr>
        </p:nvSpPr>
        <p:spPr>
          <a:xfrm>
            <a:off x="914400" y="1888489"/>
            <a:ext cx="4802735" cy="3924724"/>
          </a:xfrm>
          <a:prstGeom prst="rect">
            <a:avLst/>
          </a:prstGeom>
          <a:noFill/>
          <a:ln>
            <a:noFill/>
          </a:ln>
        </p:spPr>
        <p:txBody>
          <a:bodyPr spcFirstLastPara="1" wrap="square" lIns="91425" tIns="45700" rIns="91425" bIns="45700" anchor="t" anchorCtr="0">
            <a:normAutofit/>
          </a:bodyPr>
          <a:lstStyle/>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Evaluate current team structure, cadence, and membership.</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Explore strategies to improve meeting effectiveness, accountability, and team sustainability.</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Clarify roles and expectations for all team members.</a:t>
            </a:r>
            <a:endParaRPr>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a:p>
        </p:txBody>
      </p:sp>
      <p:pic>
        <p:nvPicPr>
          <p:cNvPr id="346" name="Google Shape;346;p27" descr="A person holding a plant"/>
          <p:cNvPicPr preferRelativeResize="0">
            <a:picLocks noGrp="1"/>
          </p:cNvPicPr>
          <p:nvPr>
            <p:ph type="pic" idx="2"/>
          </p:nvPr>
        </p:nvPicPr>
        <p:blipFill rotWithShape="1">
          <a:blip r:embed="rId3">
            <a:alphaModFix/>
          </a:blip>
          <a:srcRect l="12132" r="12132"/>
          <a:stretch/>
        </p:blipFill>
        <p:spPr>
          <a:xfrm>
            <a:off x="6478588" y="920750"/>
            <a:ext cx="5713412" cy="5029200"/>
          </a:xfrm>
          <a:prstGeom prst="rect">
            <a:avLst/>
          </a:prstGeom>
          <a:noFill/>
          <a:ln>
            <a:noFill/>
          </a:ln>
        </p:spPr>
      </p:pic>
      <p:sp>
        <p:nvSpPr>
          <p:cNvPr id="347" name="Google Shape;347;p27"/>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28"/>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Structuring Meetings for Efficiency</a:t>
            </a:r>
            <a:endParaRPr/>
          </a:p>
        </p:txBody>
      </p:sp>
      <p:sp>
        <p:nvSpPr>
          <p:cNvPr id="354" name="Google Shape;354;p28"/>
          <p:cNvSpPr txBox="1">
            <a:spLocks noGrp="1"/>
          </p:cNvSpPr>
          <p:nvPr>
            <p:ph type="body" idx="1"/>
          </p:nvPr>
        </p:nvSpPr>
        <p:spPr>
          <a:xfrm>
            <a:off x="929642" y="1836984"/>
            <a:ext cx="6925660" cy="429119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en-US" b="1">
                <a:solidFill>
                  <a:schemeClr val="dk1"/>
                </a:solidFill>
                <a:latin typeface="Lato"/>
                <a:ea typeface="Lato"/>
                <a:cs typeface="Lato"/>
                <a:sym typeface="Lato"/>
              </a:rPr>
              <a:t>Cadence of Meetings</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ts val="1800"/>
              <a:buFont typeface="Arial"/>
              <a:buChar char="•"/>
            </a:pPr>
            <a:r>
              <a:rPr lang="en-US">
                <a:solidFill>
                  <a:schemeClr val="dk1"/>
                </a:solidFill>
                <a:latin typeface="Lato"/>
                <a:ea typeface="Lato"/>
                <a:cs typeface="Lato"/>
                <a:sym typeface="Lato"/>
              </a:rPr>
              <a:t>Monthly</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ts val="1800"/>
              <a:buFont typeface="Arial"/>
              <a:buChar char="•"/>
            </a:pPr>
            <a:r>
              <a:rPr lang="en-US">
                <a:solidFill>
                  <a:schemeClr val="dk1"/>
                </a:solidFill>
                <a:latin typeface="Lato"/>
                <a:ea typeface="Lato"/>
                <a:cs typeface="Lato"/>
                <a:sym typeface="Lato"/>
              </a:rPr>
              <a:t>Bi-monthly</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ts val="1800"/>
              <a:buFont typeface="Arial"/>
              <a:buChar char="•"/>
            </a:pPr>
            <a:r>
              <a:rPr lang="en-US">
                <a:solidFill>
                  <a:schemeClr val="dk1"/>
                </a:solidFill>
                <a:latin typeface="Lato"/>
                <a:ea typeface="Lato"/>
                <a:cs typeface="Lato"/>
                <a:sym typeface="Lato"/>
              </a:rPr>
              <a:t>Quarterly</a:t>
            </a:r>
            <a:endParaRPr>
              <a:solidFill>
                <a:schemeClr val="dk1"/>
              </a:solidFill>
              <a:latin typeface="Lato"/>
              <a:ea typeface="Lato"/>
              <a:cs typeface="Lato"/>
              <a:sym typeface="Lato"/>
            </a:endParaRPr>
          </a:p>
          <a:p>
            <a:pPr marL="0" lvl="0" indent="0" algn="l" rtl="0">
              <a:lnSpc>
                <a:spcPct val="90000"/>
              </a:lnSpc>
              <a:spcBef>
                <a:spcPts val="2200"/>
              </a:spcBef>
              <a:spcAft>
                <a:spcPts val="0"/>
              </a:spcAft>
              <a:buClr>
                <a:schemeClr val="dk1"/>
              </a:buClr>
              <a:buSzPts val="1800"/>
              <a:buNone/>
            </a:pPr>
            <a:r>
              <a:rPr lang="en-US" b="1">
                <a:solidFill>
                  <a:schemeClr val="dk1"/>
                </a:solidFill>
                <a:latin typeface="Lato"/>
                <a:ea typeface="Lato"/>
                <a:cs typeface="Lato"/>
                <a:sym typeface="Lato"/>
              </a:rPr>
              <a:t>Predictable Schedule</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ts val="1800"/>
              <a:buFont typeface="Arial"/>
              <a:buChar char="•"/>
            </a:pPr>
            <a:r>
              <a:rPr lang="en-US" i="1">
                <a:solidFill>
                  <a:schemeClr val="dk1"/>
                </a:solidFill>
                <a:latin typeface="Lato"/>
                <a:ea typeface="Lato"/>
                <a:cs typeface="Lato"/>
                <a:sym typeface="Lato"/>
              </a:rPr>
              <a:t>Consistency:</a:t>
            </a:r>
            <a:r>
              <a:rPr lang="en-US">
                <a:solidFill>
                  <a:schemeClr val="dk1"/>
                </a:solidFill>
                <a:latin typeface="Lato"/>
                <a:ea typeface="Lato"/>
                <a:cs typeface="Lato"/>
                <a:sym typeface="Lato"/>
              </a:rPr>
              <a:t> Establish a regular schedule (e.g., first Wednesday of the month at 3 PM).</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ts val="1800"/>
              <a:buFont typeface="Arial"/>
              <a:buChar char="•"/>
            </a:pPr>
            <a:r>
              <a:rPr lang="en-US" i="1">
                <a:solidFill>
                  <a:schemeClr val="dk1"/>
                </a:solidFill>
                <a:latin typeface="Lato"/>
                <a:ea typeface="Lato"/>
                <a:cs typeface="Lato"/>
                <a:sym typeface="Lato"/>
              </a:rPr>
              <a:t>Flexibility:</a:t>
            </a:r>
            <a:r>
              <a:rPr lang="en-US">
                <a:solidFill>
                  <a:schemeClr val="dk1"/>
                </a:solidFill>
                <a:latin typeface="Lato"/>
                <a:ea typeface="Lato"/>
                <a:cs typeface="Lato"/>
                <a:sym typeface="Lato"/>
              </a:rPr>
              <a:t> Offer occasional adjustments or alternative times to meet the needs of all members.</a:t>
            </a:r>
            <a:endParaRPr/>
          </a:p>
          <a:p>
            <a:pPr marL="0" lvl="0" indent="0" algn="l" rtl="0">
              <a:lnSpc>
                <a:spcPct val="90000"/>
              </a:lnSpc>
              <a:spcBef>
                <a:spcPts val="2200"/>
              </a:spcBef>
              <a:spcAft>
                <a:spcPts val="0"/>
              </a:spcAft>
              <a:buClr>
                <a:srgbClr val="595959"/>
              </a:buClr>
              <a:buSzPts val="1800"/>
              <a:buNone/>
            </a:pPr>
            <a:endParaRPr/>
          </a:p>
        </p:txBody>
      </p:sp>
      <p:pic>
        <p:nvPicPr>
          <p:cNvPr id="355" name="Google Shape;355;p28" descr="People at the meeting desk"/>
          <p:cNvPicPr preferRelativeResize="0">
            <a:picLocks noGrp="1"/>
          </p:cNvPicPr>
          <p:nvPr>
            <p:ph type="body" idx="2"/>
          </p:nvPr>
        </p:nvPicPr>
        <p:blipFill rotWithShape="1">
          <a:blip r:embed="rId3">
            <a:alphaModFix/>
          </a:blip>
          <a:srcRect l="20499" r="27607" b="3"/>
          <a:stretch/>
        </p:blipFill>
        <p:spPr>
          <a:xfrm>
            <a:off x="8215745" y="2153285"/>
            <a:ext cx="3229495" cy="3500438"/>
          </a:xfrm>
          <a:prstGeom prst="rect">
            <a:avLst/>
          </a:prstGeom>
          <a:noFill/>
          <a:ln>
            <a:noFill/>
          </a:ln>
        </p:spPr>
      </p:pic>
      <p:sp>
        <p:nvSpPr>
          <p:cNvPr id="356" name="Google Shape;356;p28"/>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9"/>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Team Structure Continued</a:t>
            </a:r>
            <a:endParaRPr/>
          </a:p>
        </p:txBody>
      </p:sp>
      <p:sp>
        <p:nvSpPr>
          <p:cNvPr id="363" name="Google Shape;363;p29"/>
          <p:cNvSpPr txBox="1">
            <a:spLocks noGrp="1"/>
          </p:cNvSpPr>
          <p:nvPr>
            <p:ph type="body" idx="1"/>
          </p:nvPr>
        </p:nvSpPr>
        <p:spPr>
          <a:xfrm>
            <a:off x="929640" y="1698202"/>
            <a:ext cx="8251281" cy="460425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800"/>
              <a:buNone/>
            </a:pPr>
            <a:r>
              <a:rPr lang="en-US" b="1">
                <a:solidFill>
                  <a:schemeClr val="dk1"/>
                </a:solidFill>
                <a:latin typeface="Lato"/>
                <a:ea typeface="Lato"/>
                <a:cs typeface="Lato"/>
                <a:sym typeface="Lato"/>
              </a:rPr>
              <a:t>Types of Meetings </a:t>
            </a:r>
            <a:endParaRPr>
              <a:solidFill>
                <a:schemeClr val="dk1"/>
              </a:solidFill>
              <a:latin typeface="Lato"/>
              <a:ea typeface="Lato"/>
              <a:cs typeface="Lato"/>
              <a:sym typeface="Lato"/>
            </a:endParaRPr>
          </a:p>
          <a:p>
            <a:pPr marL="0" lvl="0" indent="0" algn="l" rtl="0">
              <a:lnSpc>
                <a:spcPct val="90000"/>
              </a:lnSpc>
              <a:spcBef>
                <a:spcPts val="2200"/>
              </a:spcBef>
              <a:spcAft>
                <a:spcPts val="0"/>
              </a:spcAft>
              <a:buClr>
                <a:schemeClr val="dk1"/>
              </a:buClr>
              <a:buSzPts val="1800"/>
              <a:buNone/>
            </a:pPr>
            <a:r>
              <a:rPr lang="en-US" b="1" i="1">
                <a:solidFill>
                  <a:schemeClr val="dk1"/>
                </a:solidFill>
                <a:latin typeface="Lato"/>
                <a:ea typeface="Lato"/>
                <a:cs typeface="Lato"/>
                <a:sym typeface="Lato"/>
              </a:rPr>
              <a:t>Whole Team Meetings:</a:t>
            </a:r>
            <a:r>
              <a:rPr lang="en-US">
                <a:solidFill>
                  <a:schemeClr val="dk1"/>
                </a:solidFill>
                <a:latin typeface="Lato"/>
                <a:ea typeface="Lato"/>
                <a:cs typeface="Lato"/>
                <a:sym typeface="Lato"/>
              </a:rPr>
              <a:t> All team members meet as one team.</a:t>
            </a:r>
            <a:endParaRPr/>
          </a:p>
          <a:p>
            <a:pPr marL="685800" lvl="1" indent="-228600" algn="l" rtl="0">
              <a:lnSpc>
                <a:spcPct val="90000"/>
              </a:lnSpc>
              <a:spcBef>
                <a:spcPts val="1600"/>
              </a:spcBef>
              <a:spcAft>
                <a:spcPts val="0"/>
              </a:spcAft>
              <a:buClr>
                <a:schemeClr val="dk1"/>
              </a:buClr>
              <a:buSzPts val="1600"/>
              <a:buFont typeface="Courier New"/>
              <a:buChar char="o"/>
            </a:pPr>
            <a:r>
              <a:rPr lang="en-US" i="1">
                <a:solidFill>
                  <a:schemeClr val="dk1"/>
                </a:solidFill>
                <a:latin typeface="Lato"/>
                <a:ea typeface="Lato"/>
                <a:cs typeface="Lato"/>
                <a:sym typeface="Lato"/>
              </a:rPr>
              <a:t>Face-to-Face:</a:t>
            </a:r>
            <a:r>
              <a:rPr lang="en-US">
                <a:solidFill>
                  <a:schemeClr val="dk1"/>
                </a:solidFill>
                <a:latin typeface="Lato"/>
                <a:ea typeface="Lato"/>
                <a:cs typeface="Lato"/>
                <a:sym typeface="Lato"/>
              </a:rPr>
              <a:t> Best for setting goals, tackling challenges, and building relationships.</a:t>
            </a:r>
            <a:endParaRPr/>
          </a:p>
          <a:p>
            <a:pPr marL="685800" lvl="1" indent="-228600" algn="l" rtl="0">
              <a:lnSpc>
                <a:spcPct val="90000"/>
              </a:lnSpc>
              <a:spcBef>
                <a:spcPts val="1000"/>
              </a:spcBef>
              <a:spcAft>
                <a:spcPts val="0"/>
              </a:spcAft>
              <a:buClr>
                <a:schemeClr val="dk1"/>
              </a:buClr>
              <a:buSzPts val="1600"/>
              <a:buFont typeface="Courier New"/>
              <a:buChar char="o"/>
            </a:pPr>
            <a:r>
              <a:rPr lang="en-US" i="1">
                <a:solidFill>
                  <a:schemeClr val="dk1"/>
                </a:solidFill>
                <a:latin typeface="Lato"/>
                <a:ea typeface="Lato"/>
                <a:cs typeface="Lato"/>
                <a:sym typeface="Lato"/>
              </a:rPr>
              <a:t>Virtual:</a:t>
            </a:r>
            <a:r>
              <a:rPr lang="en-US">
                <a:solidFill>
                  <a:schemeClr val="dk1"/>
                </a:solidFill>
                <a:latin typeface="Lato"/>
                <a:ea typeface="Lato"/>
                <a:cs typeface="Lato"/>
                <a:sym typeface="Lato"/>
              </a:rPr>
              <a:t> Ideal for quick check-ins or updates.</a:t>
            </a:r>
            <a:endParaRPr/>
          </a:p>
          <a:p>
            <a:pPr marL="685800" lvl="1" indent="-228600" algn="l" rtl="0">
              <a:lnSpc>
                <a:spcPct val="90000"/>
              </a:lnSpc>
              <a:spcBef>
                <a:spcPts val="1000"/>
              </a:spcBef>
              <a:spcAft>
                <a:spcPts val="0"/>
              </a:spcAft>
              <a:buClr>
                <a:schemeClr val="dk1"/>
              </a:buClr>
              <a:buSzPts val="1600"/>
              <a:buFont typeface="Courier New"/>
              <a:buChar char="o"/>
            </a:pPr>
            <a:r>
              <a:rPr lang="en-US" i="1">
                <a:solidFill>
                  <a:schemeClr val="dk1"/>
                </a:solidFill>
                <a:latin typeface="Lato"/>
                <a:ea typeface="Lato"/>
                <a:cs typeface="Lato"/>
                <a:sym typeface="Lato"/>
              </a:rPr>
              <a:t>Hybrid: </a:t>
            </a:r>
            <a:r>
              <a:rPr lang="en-US">
                <a:solidFill>
                  <a:schemeClr val="dk1"/>
                </a:solidFill>
                <a:latin typeface="Lato"/>
                <a:ea typeface="Lato"/>
                <a:cs typeface="Lato"/>
                <a:sym typeface="Lato"/>
              </a:rPr>
              <a:t>Virtual and/or Face-to-Face combined</a:t>
            </a:r>
            <a:endParaRPr>
              <a:solidFill>
                <a:schemeClr val="dk1"/>
              </a:solidFill>
              <a:latin typeface="Arial"/>
              <a:ea typeface="Arial"/>
              <a:cs typeface="Arial"/>
              <a:sym typeface="Arial"/>
            </a:endParaRPr>
          </a:p>
          <a:p>
            <a:pPr marL="0" lvl="0" indent="0" algn="l" rtl="0">
              <a:lnSpc>
                <a:spcPct val="90000"/>
              </a:lnSpc>
              <a:spcBef>
                <a:spcPts val="1600"/>
              </a:spcBef>
              <a:spcAft>
                <a:spcPts val="0"/>
              </a:spcAft>
              <a:buClr>
                <a:schemeClr val="dk1"/>
              </a:buClr>
              <a:buSzPts val="1800"/>
              <a:buNone/>
            </a:pPr>
            <a:r>
              <a:rPr lang="en-US" b="1">
                <a:solidFill>
                  <a:schemeClr val="dk1"/>
                </a:solidFill>
                <a:latin typeface="Lato"/>
                <a:ea typeface="Lato"/>
                <a:cs typeface="Lato"/>
                <a:sym typeface="Lato"/>
              </a:rPr>
              <a:t>2 Option Meetings: Core/Business Meetings:</a:t>
            </a:r>
            <a:endParaRPr/>
          </a:p>
          <a:p>
            <a:pPr marL="228600" lvl="0" indent="-228600" algn="l" rtl="0">
              <a:lnSpc>
                <a:spcPct val="90000"/>
              </a:lnSpc>
              <a:spcBef>
                <a:spcPts val="1600"/>
              </a:spcBef>
              <a:spcAft>
                <a:spcPts val="0"/>
              </a:spcAft>
              <a:buClr>
                <a:schemeClr val="dk1"/>
              </a:buClr>
              <a:buSzPts val="1800"/>
              <a:buFont typeface="Arial"/>
              <a:buChar char="•"/>
            </a:pPr>
            <a:r>
              <a:rPr lang="en-US" b="1" i="1">
                <a:solidFill>
                  <a:schemeClr val="dk1"/>
                </a:solidFill>
                <a:latin typeface="Lato"/>
                <a:ea typeface="Lato"/>
                <a:cs typeface="Lato"/>
                <a:sym typeface="Lato"/>
              </a:rPr>
              <a:t>Core Meetings:</a:t>
            </a:r>
            <a:r>
              <a:rPr lang="en-US">
                <a:solidFill>
                  <a:schemeClr val="dk1"/>
                </a:solidFill>
                <a:latin typeface="Lato"/>
                <a:ea typeface="Lato"/>
                <a:cs typeface="Lato"/>
                <a:sym typeface="Lato"/>
              </a:rPr>
              <a:t> Extended sessions for deep planning and collaboration.</a:t>
            </a:r>
            <a:endParaRPr/>
          </a:p>
          <a:p>
            <a:pPr marL="685800" lvl="1" indent="-228600" algn="l" rtl="0">
              <a:lnSpc>
                <a:spcPct val="90000"/>
              </a:lnSpc>
              <a:spcBef>
                <a:spcPts val="1000"/>
              </a:spcBef>
              <a:spcAft>
                <a:spcPts val="0"/>
              </a:spcAft>
              <a:buClr>
                <a:schemeClr val="dk1"/>
              </a:buClr>
              <a:buSzPts val="1600"/>
              <a:buFont typeface="Courier New"/>
              <a:buChar char="o"/>
            </a:pPr>
            <a:r>
              <a:rPr lang="en-US" i="1">
                <a:solidFill>
                  <a:schemeClr val="dk1"/>
                </a:solidFill>
                <a:latin typeface="Lato"/>
                <a:ea typeface="Lato"/>
                <a:cs typeface="Lato"/>
                <a:sym typeface="Lato"/>
              </a:rPr>
              <a:t>Suggested Format - Face-to-Face:</a:t>
            </a:r>
            <a:r>
              <a:rPr lang="en-US">
                <a:solidFill>
                  <a:schemeClr val="dk1"/>
                </a:solidFill>
                <a:latin typeface="Lato"/>
                <a:ea typeface="Lato"/>
                <a:cs typeface="Lato"/>
                <a:sym typeface="Lato"/>
              </a:rPr>
              <a:t> Best for setting goals, tackling challenges, and building relationships.</a:t>
            </a:r>
            <a:endParaRPr/>
          </a:p>
          <a:p>
            <a:pPr marL="228600" lvl="0" indent="-228600" algn="l" rtl="0">
              <a:lnSpc>
                <a:spcPct val="90000"/>
              </a:lnSpc>
              <a:spcBef>
                <a:spcPts val="1600"/>
              </a:spcBef>
              <a:spcAft>
                <a:spcPts val="0"/>
              </a:spcAft>
              <a:buClr>
                <a:schemeClr val="dk1"/>
              </a:buClr>
              <a:buSzPts val="1800"/>
              <a:buFont typeface="Arial"/>
              <a:buChar char="•"/>
            </a:pPr>
            <a:r>
              <a:rPr lang="en-US" b="1" i="1">
                <a:solidFill>
                  <a:schemeClr val="dk1"/>
                </a:solidFill>
                <a:latin typeface="Lato"/>
                <a:ea typeface="Lato"/>
                <a:cs typeface="Lato"/>
                <a:sym typeface="Lato"/>
              </a:rPr>
              <a:t>Business Meetings:</a:t>
            </a:r>
            <a:r>
              <a:rPr lang="en-US">
                <a:solidFill>
                  <a:schemeClr val="dk1"/>
                </a:solidFill>
                <a:latin typeface="Lato"/>
                <a:ea typeface="Lato"/>
                <a:cs typeface="Lato"/>
                <a:sym typeface="Lato"/>
              </a:rPr>
              <a:t> Focused, shorter sessions for updates and decisions based on Core Team planning. </a:t>
            </a:r>
            <a:endParaRPr/>
          </a:p>
          <a:p>
            <a:pPr marL="685800" lvl="1" indent="-228600" algn="l" rtl="0">
              <a:lnSpc>
                <a:spcPct val="90000"/>
              </a:lnSpc>
              <a:spcBef>
                <a:spcPts val="1000"/>
              </a:spcBef>
              <a:spcAft>
                <a:spcPts val="0"/>
              </a:spcAft>
              <a:buClr>
                <a:schemeClr val="dk1"/>
              </a:buClr>
              <a:buSzPts val="1600"/>
              <a:buFont typeface="Courier New"/>
              <a:buChar char="o"/>
            </a:pPr>
            <a:r>
              <a:rPr lang="en-US" i="1">
                <a:solidFill>
                  <a:schemeClr val="dk1"/>
                </a:solidFill>
                <a:latin typeface="Lato"/>
                <a:ea typeface="Lato"/>
                <a:cs typeface="Lato"/>
                <a:sym typeface="Lato"/>
              </a:rPr>
              <a:t>Suggested Format - Virtual:</a:t>
            </a:r>
            <a:r>
              <a:rPr lang="en-US">
                <a:solidFill>
                  <a:schemeClr val="dk1"/>
                </a:solidFill>
                <a:latin typeface="Lato"/>
                <a:ea typeface="Lato"/>
                <a:cs typeface="Lato"/>
                <a:sym typeface="Lato"/>
              </a:rPr>
              <a:t> Ideal for quick check-ins or updates.</a:t>
            </a:r>
            <a:endParaRPr>
              <a:solidFill>
                <a:schemeClr val="dk1"/>
              </a:solidFill>
              <a:latin typeface="Lato"/>
              <a:ea typeface="Lato"/>
              <a:cs typeface="Lato"/>
              <a:sym typeface="Lato"/>
            </a:endParaRPr>
          </a:p>
          <a:p>
            <a:pPr marL="1143000" lvl="2" indent="-228600" algn="l" rtl="0">
              <a:lnSpc>
                <a:spcPct val="90000"/>
              </a:lnSpc>
              <a:spcBef>
                <a:spcPts val="1000"/>
              </a:spcBef>
              <a:spcAft>
                <a:spcPts val="0"/>
              </a:spcAft>
              <a:buClr>
                <a:schemeClr val="dk1"/>
              </a:buClr>
              <a:buSzPts val="1400"/>
              <a:buFont typeface="Noto Sans Symbols"/>
              <a:buChar char="▪"/>
            </a:pPr>
            <a:r>
              <a:rPr lang="en-US">
                <a:solidFill>
                  <a:schemeClr val="dk1"/>
                </a:solidFill>
                <a:latin typeface="Lato"/>
                <a:ea typeface="Lato"/>
                <a:cs typeface="Lato"/>
                <a:sym typeface="Lato"/>
              </a:rPr>
              <a:t>Core Team Members attend both Core Meetings and Business meetings</a:t>
            </a:r>
            <a:endParaRPr/>
          </a:p>
          <a:p>
            <a:pPr marL="685800" lvl="1" indent="-127000" algn="l" rtl="0">
              <a:lnSpc>
                <a:spcPct val="90000"/>
              </a:lnSpc>
              <a:spcBef>
                <a:spcPts val="1600"/>
              </a:spcBef>
              <a:spcAft>
                <a:spcPts val="0"/>
              </a:spcAft>
              <a:buClr>
                <a:srgbClr val="595959"/>
              </a:buClr>
              <a:buSzPts val="1600"/>
              <a:buFont typeface="Courier New"/>
              <a:buNone/>
            </a:pPr>
            <a:endParaRPr>
              <a:solidFill>
                <a:schemeClr val="dk1"/>
              </a:solidFill>
              <a:latin typeface="Arial"/>
              <a:ea typeface="Arial"/>
              <a:cs typeface="Arial"/>
              <a:sym typeface="Arial"/>
            </a:endParaRPr>
          </a:p>
        </p:txBody>
      </p:sp>
      <p:pic>
        <p:nvPicPr>
          <p:cNvPr id="364" name="Google Shape;364;p29" descr="People sitting in office"/>
          <p:cNvPicPr preferRelativeResize="0">
            <a:picLocks noGrp="1"/>
          </p:cNvPicPr>
          <p:nvPr>
            <p:ph type="body" idx="2"/>
          </p:nvPr>
        </p:nvPicPr>
        <p:blipFill rotWithShape="1">
          <a:blip r:embed="rId3">
            <a:alphaModFix/>
          </a:blip>
          <a:srcRect/>
          <a:stretch/>
        </p:blipFill>
        <p:spPr>
          <a:xfrm>
            <a:off x="9179466" y="2005965"/>
            <a:ext cx="2251550" cy="3463129"/>
          </a:xfrm>
          <a:prstGeom prst="rect">
            <a:avLst/>
          </a:prstGeom>
          <a:noFill/>
          <a:ln>
            <a:noFill/>
          </a:ln>
        </p:spPr>
      </p:pic>
      <p:sp>
        <p:nvSpPr>
          <p:cNvPr id="365" name="Google Shape;365;p29"/>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121"/>
        <p:cNvGrpSpPr/>
        <p:nvPr/>
      </p:nvGrpSpPr>
      <p:grpSpPr>
        <a:xfrm>
          <a:off x="0" y="0"/>
          <a:ext cx="0" cy="0"/>
          <a:chOff x="0" y="0"/>
          <a:chExt cx="0" cy="0"/>
        </a:xfrm>
      </p:grpSpPr>
      <p:sp>
        <p:nvSpPr>
          <p:cNvPr id="122" name="Google Shape;122;p3"/>
          <p:cNvSpPr txBox="1">
            <a:spLocks noGrp="1"/>
          </p:cNvSpPr>
          <p:nvPr>
            <p:ph type="title"/>
          </p:nvPr>
        </p:nvSpPr>
        <p:spPr>
          <a:xfrm>
            <a:off x="914400" y="921335"/>
            <a:ext cx="4802372" cy="9662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Objectives:</a:t>
            </a:r>
            <a:endParaRPr/>
          </a:p>
        </p:txBody>
      </p:sp>
      <p:sp>
        <p:nvSpPr>
          <p:cNvPr id="123" name="Google Shape;123;p3"/>
          <p:cNvSpPr txBox="1">
            <a:spLocks noGrp="1"/>
          </p:cNvSpPr>
          <p:nvPr>
            <p:ph type="body" idx="1"/>
          </p:nvPr>
        </p:nvSpPr>
        <p:spPr>
          <a:xfrm>
            <a:off x="914400" y="1888489"/>
            <a:ext cx="4802735" cy="4030557"/>
          </a:xfrm>
          <a:prstGeom prst="rect">
            <a:avLst/>
          </a:prstGeom>
          <a:noFill/>
          <a:ln>
            <a:noFill/>
          </a:ln>
        </p:spPr>
        <p:txBody>
          <a:bodyPr spcFirstLastPara="1" wrap="square" lIns="91425" tIns="45700" rIns="91425" bIns="45700" anchor="t" anchorCtr="0">
            <a:normAutofit lnSpcReduction="20000"/>
          </a:bodyPr>
          <a:lstStyle/>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Reconnect and re-engage with the purpose of your CCoT team.</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Build relationships through intentional partner-to-partner dialogue.</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Reflect on team composition and begin identifying gaps in partnerships.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Explore foundational characteristics of effective interagency teams.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Deepen understanding of the role and purpose of a local CCoT.</a:t>
            </a:r>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Learn about WiCoT and how state-level work supports local team goals.</a:t>
            </a:r>
            <a:endParaRPr/>
          </a:p>
          <a:p>
            <a:pPr marL="0" lvl="0" indent="0" algn="l" rtl="0">
              <a:lnSpc>
                <a:spcPct val="125000"/>
              </a:lnSpc>
              <a:spcBef>
                <a:spcPts val="0"/>
              </a:spcBef>
              <a:spcAft>
                <a:spcPts val="0"/>
              </a:spcAft>
              <a:buClr>
                <a:srgbClr val="595959"/>
              </a:buClr>
              <a:buSzPts val="1800"/>
              <a:buNone/>
            </a:pPr>
            <a:endParaRPr/>
          </a:p>
        </p:txBody>
      </p:sp>
      <p:pic>
        <p:nvPicPr>
          <p:cNvPr id="124" name="Google Shape;124;p3" descr="A person holding a plant"/>
          <p:cNvPicPr preferRelativeResize="0">
            <a:picLocks noGrp="1"/>
          </p:cNvPicPr>
          <p:nvPr>
            <p:ph type="pic" idx="2"/>
          </p:nvPr>
        </p:nvPicPr>
        <p:blipFill rotWithShape="1">
          <a:blip r:embed="rId3">
            <a:alphaModFix/>
          </a:blip>
          <a:srcRect l="12132" r="12132"/>
          <a:stretch/>
        </p:blipFill>
        <p:spPr>
          <a:xfrm>
            <a:off x="6478588" y="920750"/>
            <a:ext cx="5713412" cy="5029200"/>
          </a:xfrm>
          <a:prstGeom prst="rect">
            <a:avLst/>
          </a:prstGeom>
          <a:noFill/>
          <a:ln>
            <a:noFill/>
          </a:ln>
        </p:spPr>
      </p:pic>
      <p:sp>
        <p:nvSpPr>
          <p:cNvPr id="125" name="Google Shape;125;p3"/>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0"/>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Defining Roles &amp; Responsibilities</a:t>
            </a:r>
            <a:endParaRPr/>
          </a:p>
        </p:txBody>
      </p:sp>
      <p:sp>
        <p:nvSpPr>
          <p:cNvPr id="372" name="Google Shape;372;p30"/>
          <p:cNvSpPr txBox="1">
            <a:spLocks noGrp="1"/>
          </p:cNvSpPr>
          <p:nvPr>
            <p:ph type="body" idx="1"/>
          </p:nvPr>
        </p:nvSpPr>
        <p:spPr>
          <a:xfrm>
            <a:off x="929642" y="2153285"/>
            <a:ext cx="6925660" cy="3500438"/>
          </a:xfrm>
          <a:prstGeom prst="rect">
            <a:avLst/>
          </a:prstGeom>
          <a:noFill/>
          <a:ln>
            <a:noFill/>
          </a:ln>
        </p:spPr>
        <p:txBody>
          <a:bodyPr spcFirstLastPara="1" wrap="square" lIns="91425" tIns="45700" rIns="91425" bIns="45700" anchor="t" anchorCtr="0">
            <a:normAutofit fontScale="85000" lnSpcReduction="10000"/>
          </a:bodyPr>
          <a:lstStyle/>
          <a:p>
            <a:pPr marL="285750" lvl="0" indent="-285750" algn="l" rtl="0">
              <a:lnSpc>
                <a:spcPct val="90000"/>
              </a:lnSpc>
              <a:spcBef>
                <a:spcPts val="0"/>
              </a:spcBef>
              <a:spcAft>
                <a:spcPts val="0"/>
              </a:spcAft>
              <a:buClr>
                <a:schemeClr val="dk1"/>
              </a:buClr>
              <a:buSzPct val="100000"/>
              <a:buFont typeface="Arial"/>
              <a:buChar char="•"/>
            </a:pPr>
            <a:r>
              <a:rPr lang="en-US" b="1">
                <a:solidFill>
                  <a:schemeClr val="dk1"/>
                </a:solidFill>
                <a:latin typeface="Lato"/>
                <a:ea typeface="Lato"/>
                <a:cs typeface="Lato"/>
                <a:sym typeface="Lato"/>
              </a:rPr>
              <a:t>Facilitator/Co-Facilitators:</a:t>
            </a:r>
            <a:r>
              <a:rPr lang="en-US">
                <a:solidFill>
                  <a:schemeClr val="dk1"/>
                </a:solidFill>
                <a:latin typeface="Lato"/>
                <a:ea typeface="Lato"/>
                <a:cs typeface="Lato"/>
                <a:sym typeface="Lato"/>
              </a:rPr>
              <a:t> Guide the team through the agenda and meeting goals.</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ct val="100000"/>
              <a:buFont typeface="Arial"/>
              <a:buChar char="•"/>
            </a:pPr>
            <a:r>
              <a:rPr lang="en-US" b="1">
                <a:solidFill>
                  <a:schemeClr val="dk1"/>
                </a:solidFill>
                <a:latin typeface="Lato"/>
                <a:ea typeface="Lato"/>
                <a:cs typeface="Lato"/>
                <a:sym typeface="Lato"/>
              </a:rPr>
              <a:t>Timekeeper:</a:t>
            </a:r>
            <a:r>
              <a:rPr lang="en-US">
                <a:solidFill>
                  <a:schemeClr val="dk1"/>
                </a:solidFill>
                <a:latin typeface="Lato"/>
                <a:ea typeface="Lato"/>
                <a:cs typeface="Lato"/>
                <a:sym typeface="Lato"/>
              </a:rPr>
              <a:t> Monitor pacing to stay on track.</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ct val="100000"/>
              <a:buFont typeface="Arial"/>
              <a:buChar char="•"/>
            </a:pPr>
            <a:r>
              <a:rPr lang="en-US" b="1">
                <a:solidFill>
                  <a:schemeClr val="dk1"/>
                </a:solidFill>
                <a:latin typeface="Lato"/>
                <a:ea typeface="Lato"/>
                <a:cs typeface="Lato"/>
                <a:sym typeface="Lato"/>
              </a:rPr>
              <a:t>Note Taker:</a:t>
            </a:r>
            <a:r>
              <a:rPr lang="en-US">
                <a:solidFill>
                  <a:schemeClr val="dk1"/>
                </a:solidFill>
                <a:latin typeface="Lato"/>
                <a:ea typeface="Lato"/>
                <a:cs typeface="Lato"/>
                <a:sym typeface="Lato"/>
              </a:rPr>
              <a:t> Capture key takeaways, decisions, and next steps.</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ct val="100000"/>
              <a:buFont typeface="Arial"/>
              <a:buChar char="•"/>
            </a:pPr>
            <a:r>
              <a:rPr lang="en-US" b="1">
                <a:solidFill>
                  <a:schemeClr val="dk1"/>
                </a:solidFill>
                <a:latin typeface="Lato"/>
                <a:ea typeface="Lato"/>
                <a:cs typeface="Lato"/>
                <a:sym typeface="Lato"/>
              </a:rPr>
              <a:t>Process Observer:</a:t>
            </a:r>
            <a:r>
              <a:rPr lang="en-US">
                <a:solidFill>
                  <a:schemeClr val="dk1"/>
                </a:solidFill>
                <a:latin typeface="Lato"/>
                <a:ea typeface="Lato"/>
                <a:cs typeface="Lato"/>
                <a:sym typeface="Lato"/>
              </a:rPr>
              <a:t> Reflect on group dynamics and meeting flow based on meeting collective commitments. Ensure all voices are heard.</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ct val="100000"/>
              <a:buFont typeface="Arial"/>
              <a:buChar char="•"/>
            </a:pPr>
            <a:r>
              <a:rPr lang="en-US" b="1">
                <a:solidFill>
                  <a:schemeClr val="dk1"/>
                </a:solidFill>
                <a:latin typeface="Lato"/>
                <a:ea typeface="Lato"/>
                <a:cs typeface="Lato"/>
                <a:sym typeface="Lato"/>
              </a:rPr>
              <a:t>Big Ideas Capturer:</a:t>
            </a:r>
            <a:r>
              <a:rPr lang="en-US">
                <a:solidFill>
                  <a:schemeClr val="dk1"/>
                </a:solidFill>
                <a:latin typeface="Lato"/>
                <a:ea typeface="Lato"/>
                <a:cs typeface="Lato"/>
                <a:sym typeface="Lato"/>
              </a:rPr>
              <a:t> Summarize major insights to share with administrators/Supervisors or absent partners.</a:t>
            </a:r>
            <a:endParaRPr>
              <a:solidFill>
                <a:schemeClr val="dk1"/>
              </a:solidFill>
              <a:latin typeface="Lato"/>
              <a:ea typeface="Lato"/>
              <a:cs typeface="Lato"/>
              <a:sym typeface="Lato"/>
            </a:endParaRPr>
          </a:p>
          <a:p>
            <a:pPr marL="285750" lvl="0" indent="-285750" algn="l" rtl="0">
              <a:lnSpc>
                <a:spcPct val="90000"/>
              </a:lnSpc>
              <a:spcBef>
                <a:spcPts val="2200"/>
              </a:spcBef>
              <a:spcAft>
                <a:spcPts val="0"/>
              </a:spcAft>
              <a:buClr>
                <a:schemeClr val="dk1"/>
              </a:buClr>
              <a:buSzPct val="100000"/>
              <a:buFont typeface="Arial"/>
              <a:buChar char="•"/>
            </a:pPr>
            <a:r>
              <a:rPr lang="en-US" b="1">
                <a:solidFill>
                  <a:schemeClr val="dk1"/>
                </a:solidFill>
                <a:latin typeface="Lato"/>
                <a:ea typeface="Lato"/>
                <a:cs typeface="Lato"/>
                <a:sym typeface="Lato"/>
              </a:rPr>
              <a:t>Liaison</a:t>
            </a:r>
            <a:r>
              <a:rPr lang="en-US">
                <a:solidFill>
                  <a:schemeClr val="dk1"/>
                </a:solidFill>
                <a:latin typeface="Lato"/>
                <a:ea typeface="Lato"/>
                <a:cs typeface="Lato"/>
                <a:sym typeface="Lato"/>
              </a:rPr>
              <a:t>: All take back information to district, service system, community organization etc...</a:t>
            </a:r>
            <a:endParaRPr/>
          </a:p>
          <a:p>
            <a:pPr marL="0" lvl="0" indent="0" algn="l" rtl="0">
              <a:lnSpc>
                <a:spcPct val="90000"/>
              </a:lnSpc>
              <a:spcBef>
                <a:spcPts val="2200"/>
              </a:spcBef>
              <a:spcAft>
                <a:spcPts val="0"/>
              </a:spcAft>
              <a:buClr>
                <a:srgbClr val="595959"/>
              </a:buClr>
              <a:buSzPct val="100000"/>
              <a:buNone/>
            </a:pPr>
            <a:endParaRPr>
              <a:latin typeface="Lato"/>
              <a:ea typeface="Lato"/>
              <a:cs typeface="Lato"/>
              <a:sym typeface="Lato"/>
            </a:endParaRPr>
          </a:p>
        </p:txBody>
      </p:sp>
      <p:pic>
        <p:nvPicPr>
          <p:cNvPr id="373" name="Google Shape;373;p30" descr="Notepad, eyeglasses and coffee still life"/>
          <p:cNvPicPr preferRelativeResize="0">
            <a:picLocks noGrp="1"/>
          </p:cNvPicPr>
          <p:nvPr>
            <p:ph type="body" idx="2"/>
          </p:nvPr>
        </p:nvPicPr>
        <p:blipFill rotWithShape="1">
          <a:blip r:embed="rId3">
            <a:alphaModFix/>
          </a:blip>
          <a:srcRect l="22560" r="15855" b="-2"/>
          <a:stretch/>
        </p:blipFill>
        <p:spPr>
          <a:xfrm>
            <a:off x="8215745" y="2153285"/>
            <a:ext cx="3229495" cy="3500438"/>
          </a:xfrm>
          <a:prstGeom prst="rect">
            <a:avLst/>
          </a:prstGeom>
          <a:noFill/>
          <a:ln>
            <a:noFill/>
          </a:ln>
        </p:spPr>
      </p:pic>
      <p:sp>
        <p:nvSpPr>
          <p:cNvPr id="374" name="Google Shape;374;p30"/>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1"/>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Defining Roles &amp; Responsibilities-</a:t>
            </a:r>
            <a:br>
              <a:rPr lang="en-US" b="1">
                <a:latin typeface="Lato"/>
                <a:ea typeface="Lato"/>
                <a:cs typeface="Lato"/>
                <a:sym typeface="Lato"/>
              </a:rPr>
            </a:br>
            <a:r>
              <a:rPr lang="en-US" b="1" u="sng">
                <a:solidFill>
                  <a:schemeClr val="hlink"/>
                </a:solidFill>
                <a:latin typeface="Lato"/>
                <a:ea typeface="Lato"/>
                <a:cs typeface="Lato"/>
                <a:sym typeface="Lato"/>
                <a:hlinkClick r:id="rId3"/>
              </a:rPr>
              <a:t>Transition Action Guide</a:t>
            </a:r>
            <a:endParaRPr b="1">
              <a:latin typeface="Lato"/>
              <a:ea typeface="Lato"/>
              <a:cs typeface="Lato"/>
              <a:sym typeface="Lato"/>
            </a:endParaRPr>
          </a:p>
        </p:txBody>
      </p:sp>
      <p:pic>
        <p:nvPicPr>
          <p:cNvPr id="381" name="Google Shape;381;p31" descr="A screenshot of the Transition Action Guide starting page."/>
          <p:cNvPicPr preferRelativeResize="0">
            <a:picLocks noGrp="1"/>
          </p:cNvPicPr>
          <p:nvPr>
            <p:ph type="body" idx="1"/>
          </p:nvPr>
        </p:nvPicPr>
        <p:blipFill rotWithShape="1">
          <a:blip r:embed="rId4">
            <a:alphaModFix/>
          </a:blip>
          <a:srcRect/>
          <a:stretch/>
        </p:blipFill>
        <p:spPr>
          <a:xfrm>
            <a:off x="2207986" y="1960616"/>
            <a:ext cx="7969703" cy="4155621"/>
          </a:xfrm>
          <a:prstGeom prst="rect">
            <a:avLst/>
          </a:prstGeom>
          <a:noFill/>
          <a:ln>
            <a:noFill/>
          </a:ln>
        </p:spPr>
      </p:pic>
      <p:sp>
        <p:nvSpPr>
          <p:cNvPr id="382" name="Google Shape;382;p3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2"/>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Co-Creating Agendas For Action-Oriented Meetings</a:t>
            </a:r>
            <a:endParaRPr/>
          </a:p>
        </p:txBody>
      </p:sp>
      <p:sp>
        <p:nvSpPr>
          <p:cNvPr id="389" name="Google Shape;389;p32"/>
          <p:cNvSpPr txBox="1">
            <a:spLocks noGrp="1"/>
          </p:cNvSpPr>
          <p:nvPr>
            <p:ph type="body" idx="1"/>
          </p:nvPr>
        </p:nvSpPr>
        <p:spPr>
          <a:xfrm>
            <a:off x="929640" y="2685247"/>
            <a:ext cx="4953001" cy="2450891"/>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595959"/>
              </a:buClr>
              <a:buSzPct val="100000"/>
              <a:buFont typeface="Arial"/>
              <a:buChar char="•"/>
            </a:pPr>
            <a:r>
              <a:rPr lang="en-US">
                <a:latin typeface="Lato"/>
                <a:ea typeface="Lato"/>
                <a:cs typeface="Lato"/>
                <a:sym typeface="Lato"/>
              </a:rPr>
              <a:t>Structure agendas to support engagement and decision-making.</a:t>
            </a:r>
            <a:endParaRPr/>
          </a:p>
          <a:p>
            <a:pPr marL="228600" lvl="0" indent="-228600" algn="l" rtl="0">
              <a:lnSpc>
                <a:spcPct val="90000"/>
              </a:lnSpc>
              <a:spcBef>
                <a:spcPts val="2200"/>
              </a:spcBef>
              <a:spcAft>
                <a:spcPts val="0"/>
              </a:spcAft>
              <a:buClr>
                <a:srgbClr val="595959"/>
              </a:buClr>
              <a:buSzPct val="100000"/>
              <a:buFont typeface="Arial"/>
              <a:buChar char="•"/>
            </a:pPr>
            <a:r>
              <a:rPr lang="en-US">
                <a:latin typeface="Lato"/>
                <a:ea typeface="Lato"/>
                <a:cs typeface="Lato"/>
                <a:sym typeface="Lato"/>
              </a:rPr>
              <a:t>Structure agendas to align with our priorities</a:t>
            </a:r>
            <a:endParaRPr>
              <a:latin typeface="Arial"/>
              <a:ea typeface="Arial"/>
              <a:cs typeface="Arial"/>
              <a:sym typeface="Arial"/>
            </a:endParaRPr>
          </a:p>
          <a:p>
            <a:pPr marL="228600" lvl="0" indent="-228600" algn="l" rtl="0">
              <a:lnSpc>
                <a:spcPct val="90000"/>
              </a:lnSpc>
              <a:spcBef>
                <a:spcPts val="2200"/>
              </a:spcBef>
              <a:spcAft>
                <a:spcPts val="0"/>
              </a:spcAft>
              <a:buClr>
                <a:srgbClr val="595959"/>
              </a:buClr>
              <a:buSzPct val="100000"/>
              <a:buFont typeface="Arial"/>
              <a:buChar char="•"/>
            </a:pPr>
            <a:r>
              <a:rPr lang="en-US">
                <a:latin typeface="Lato"/>
                <a:ea typeface="Lato"/>
                <a:cs typeface="Lato"/>
                <a:sym typeface="Lato"/>
              </a:rPr>
              <a:t>Use strategies to keep meetings focused, inclusive, and goal-driven.</a:t>
            </a:r>
            <a:endParaRPr/>
          </a:p>
          <a:p>
            <a:pPr marL="228600" lvl="0" indent="-228600" algn="l" rtl="0">
              <a:lnSpc>
                <a:spcPct val="90000"/>
              </a:lnSpc>
              <a:spcBef>
                <a:spcPts val="2200"/>
              </a:spcBef>
              <a:spcAft>
                <a:spcPts val="0"/>
              </a:spcAft>
              <a:buClr>
                <a:srgbClr val="595959"/>
              </a:buClr>
              <a:buSzPct val="100000"/>
              <a:buFont typeface="Arial"/>
              <a:buChar char="•"/>
            </a:pPr>
            <a:r>
              <a:rPr lang="en-US">
                <a:latin typeface="Lato"/>
                <a:ea typeface="Lato"/>
                <a:cs typeface="Lato"/>
                <a:sym typeface="Lato"/>
              </a:rPr>
              <a:t>Leave time for reflection, next meeting agenda items, and next steps.</a:t>
            </a:r>
            <a:endParaRPr/>
          </a:p>
        </p:txBody>
      </p:sp>
      <p:pic>
        <p:nvPicPr>
          <p:cNvPr id="390" name="Google Shape;390;p32" descr="Agenda. Business of the Day. Business Graphic by DG-Studio · Creative  Fabrica"/>
          <p:cNvPicPr preferRelativeResize="0">
            <a:picLocks noGrp="1"/>
          </p:cNvPicPr>
          <p:nvPr>
            <p:ph type="body" idx="2"/>
          </p:nvPr>
        </p:nvPicPr>
        <p:blipFill rotWithShape="1">
          <a:blip r:embed="rId3">
            <a:alphaModFix/>
          </a:blip>
          <a:srcRect r="2062" b="-2"/>
          <a:stretch/>
        </p:blipFill>
        <p:spPr>
          <a:xfrm>
            <a:off x="5878040" y="1937626"/>
            <a:ext cx="5825992" cy="3931757"/>
          </a:xfrm>
          <a:prstGeom prst="rect">
            <a:avLst/>
          </a:prstGeom>
          <a:noFill/>
          <a:ln>
            <a:noFill/>
          </a:ln>
        </p:spPr>
      </p:pic>
      <p:sp>
        <p:nvSpPr>
          <p:cNvPr id="391" name="Google Shape;391;p32"/>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3"/>
          <p:cNvSpPr txBox="1">
            <a:spLocks noGrp="1"/>
          </p:cNvSpPr>
          <p:nvPr>
            <p:ph type="title"/>
          </p:nvPr>
        </p:nvSpPr>
        <p:spPr>
          <a:xfrm>
            <a:off x="914400" y="921335"/>
            <a:ext cx="4802372" cy="9971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Activity</a:t>
            </a:r>
            <a:endParaRPr/>
          </a:p>
        </p:txBody>
      </p:sp>
      <p:sp>
        <p:nvSpPr>
          <p:cNvPr id="398" name="Google Shape;398;p33"/>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
        <p:nvSpPr>
          <p:cNvPr id="399" name="Google Shape;399;p33"/>
          <p:cNvSpPr txBox="1"/>
          <p:nvPr/>
        </p:nvSpPr>
        <p:spPr>
          <a:xfrm>
            <a:off x="6852774" y="1376761"/>
            <a:ext cx="4726262" cy="5110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Lato"/>
                <a:ea typeface="Lato"/>
                <a:cs typeface="Lato"/>
                <a:sym typeface="Lato"/>
              </a:rPr>
              <a:t>Team Structure</a:t>
            </a:r>
            <a:endParaRPr sz="3600">
              <a:solidFill>
                <a:schemeClr val="dk1"/>
              </a:solidFill>
              <a:latin typeface="Lato"/>
              <a:ea typeface="Lato"/>
              <a:cs typeface="Lato"/>
              <a:sym typeface="Lato"/>
            </a:endParaRPr>
          </a:p>
          <a:p>
            <a:pPr marL="0" marR="0" lvl="0" indent="0" algn="l" rtl="0">
              <a:spcBef>
                <a:spcPts val="0"/>
              </a:spcBef>
              <a:spcAft>
                <a:spcPts val="0"/>
              </a:spcAft>
              <a:buNone/>
            </a:pPr>
            <a:endParaRPr sz="1800">
              <a:solidFill>
                <a:schemeClr val="dk1"/>
              </a:solidFill>
              <a:latin typeface="Lato"/>
              <a:ea typeface="Lato"/>
              <a:cs typeface="Lato"/>
              <a:sym typeface="Lato"/>
            </a:endParaRPr>
          </a:p>
          <a:p>
            <a:pPr marL="0" marR="0" lvl="0" indent="0" algn="l" rtl="0">
              <a:spcBef>
                <a:spcPts val="0"/>
              </a:spcBef>
              <a:spcAft>
                <a:spcPts val="0"/>
              </a:spcAft>
              <a:buNone/>
            </a:pPr>
            <a:r>
              <a:rPr lang="en-US" sz="1800" b="1">
                <a:solidFill>
                  <a:schemeClr val="dk1"/>
                </a:solidFill>
                <a:latin typeface="Lato"/>
                <a:ea typeface="Lato"/>
                <a:cs typeface="Lato"/>
                <a:sym typeface="Lato"/>
              </a:rPr>
              <a:t>Team Structure Self-Assessment: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Use a checklist to compare your current vs. desired meeting formats, roles, and frequency.</a:t>
            </a:r>
            <a:endParaRPr/>
          </a:p>
          <a:p>
            <a:pPr marL="0" marR="0" lvl="0" indent="0" algn="l" rtl="0">
              <a:spcBef>
                <a:spcPts val="0"/>
              </a:spcBef>
              <a:spcAft>
                <a:spcPts val="0"/>
              </a:spcAft>
              <a:buNone/>
            </a:pPr>
            <a:r>
              <a:rPr lang="en-US" sz="1800" b="1">
                <a:solidFill>
                  <a:schemeClr val="dk1"/>
                </a:solidFill>
                <a:latin typeface="Lato"/>
                <a:ea typeface="Lato"/>
                <a:cs typeface="Lato"/>
                <a:sym typeface="Lato"/>
              </a:rPr>
              <a:t>Role Assignment Simulation: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In small groups, assign roles (facilitator, note taker, process observer).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Simulate a short (10-minute) meeting to practice shared responsibility.</a:t>
            </a:r>
            <a:endParaRPr/>
          </a:p>
          <a:p>
            <a:pPr marL="0" marR="0" lvl="0" indent="0" algn="l" rtl="0">
              <a:spcBef>
                <a:spcPts val="0"/>
              </a:spcBef>
              <a:spcAft>
                <a:spcPts val="0"/>
              </a:spcAft>
              <a:buNone/>
            </a:pPr>
            <a:r>
              <a:rPr lang="en-US" sz="1800" b="1">
                <a:solidFill>
                  <a:schemeClr val="dk1"/>
                </a:solidFill>
                <a:latin typeface="Lato"/>
                <a:ea typeface="Lato"/>
                <a:cs typeface="Lato"/>
                <a:sym typeface="Lato"/>
              </a:rPr>
              <a:t>Meeting Map Visual Design: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Sketch your ideal team meeting structure: format, frequency, flow, and agenda rhythm.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171450" algn="l" rtl="0">
              <a:lnSpc>
                <a:spcPct val="125000"/>
              </a:lnSpc>
              <a:spcBef>
                <a:spcPts val="0"/>
              </a:spcBef>
              <a:spcAft>
                <a:spcPts val="0"/>
              </a:spcAft>
              <a:buClr>
                <a:schemeClr val="dk1"/>
              </a:buClr>
              <a:buSzPts val="1800"/>
              <a:buFont typeface="Arial"/>
              <a:buNone/>
            </a:pPr>
            <a:endParaRPr sz="1800" b="1">
              <a:solidFill>
                <a:schemeClr val="dk1"/>
              </a:solidFill>
              <a:latin typeface="Lato"/>
              <a:ea typeface="Lato"/>
              <a:cs typeface="Lato"/>
              <a:sym typeface="Lato"/>
            </a:endParaRPr>
          </a:p>
        </p:txBody>
      </p:sp>
      <p:pic>
        <p:nvPicPr>
          <p:cNvPr id="400" name="Google Shape;400;p33" descr="A group of people giving each other high five"/>
          <p:cNvPicPr preferRelativeResize="0"/>
          <p:nvPr/>
        </p:nvPicPr>
        <p:blipFill rotWithShape="1">
          <a:blip r:embed="rId3">
            <a:alphaModFix/>
          </a:blip>
          <a:srcRect/>
          <a:stretch/>
        </p:blipFill>
        <p:spPr>
          <a:xfrm>
            <a:off x="764721" y="2084614"/>
            <a:ext cx="5829300" cy="3886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4"/>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Welcome to the CCoT RESET</a:t>
            </a:r>
            <a:endParaRPr/>
          </a:p>
        </p:txBody>
      </p:sp>
      <p:sp>
        <p:nvSpPr>
          <p:cNvPr id="407" name="Google Shape;407;p34"/>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34</a:t>
            </a:fld>
            <a:endParaRPr/>
          </a:p>
        </p:txBody>
      </p:sp>
      <p:pic>
        <p:nvPicPr>
          <p:cNvPr id="408" name="Google Shape;408;p34" descr="A group of potted plants"/>
          <p:cNvPicPr preferRelativeResize="0"/>
          <p:nvPr/>
        </p:nvPicPr>
        <p:blipFill rotWithShape="1">
          <a:blip r:embed="rId3">
            <a:alphaModFix/>
          </a:blip>
          <a:srcRect t="18189" r="1" b="1"/>
          <a:stretch/>
        </p:blipFill>
        <p:spPr>
          <a:xfrm>
            <a:off x="6825342" y="1582782"/>
            <a:ext cx="4955135" cy="2170613"/>
          </a:xfrm>
          <a:prstGeom prst="rect">
            <a:avLst/>
          </a:prstGeom>
          <a:noFill/>
          <a:ln>
            <a:noFill/>
          </a:ln>
        </p:spPr>
      </p:pic>
      <p:pic>
        <p:nvPicPr>
          <p:cNvPr id="409" name="Google Shape;409;p34" descr="A green rectangular object with a letters making up RESET. The second E is emphasized."/>
          <p:cNvPicPr preferRelativeResize="0"/>
          <p:nvPr/>
        </p:nvPicPr>
        <p:blipFill rotWithShape="1">
          <a:blip r:embed="rId4">
            <a:alphaModFix/>
          </a:blip>
          <a:srcRect/>
          <a:stretch/>
        </p:blipFill>
        <p:spPr>
          <a:xfrm>
            <a:off x="2924947" y="3752592"/>
            <a:ext cx="8854646" cy="214338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414"/>
        <p:cNvGrpSpPr/>
        <p:nvPr/>
      </p:nvGrpSpPr>
      <p:grpSpPr>
        <a:xfrm>
          <a:off x="0" y="0"/>
          <a:ext cx="0" cy="0"/>
          <a:chOff x="0" y="0"/>
          <a:chExt cx="0" cy="0"/>
        </a:xfrm>
      </p:grpSpPr>
      <p:sp>
        <p:nvSpPr>
          <p:cNvPr id="415" name="Google Shape;415;p35"/>
          <p:cNvSpPr txBox="1">
            <a:spLocks noGrp="1"/>
          </p:cNvSpPr>
          <p:nvPr>
            <p:ph type="title"/>
          </p:nvPr>
        </p:nvSpPr>
        <p:spPr>
          <a:xfrm>
            <a:off x="914400" y="921335"/>
            <a:ext cx="4802372" cy="9662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Objectives:</a:t>
            </a:r>
            <a:endParaRPr/>
          </a:p>
        </p:txBody>
      </p:sp>
      <p:sp>
        <p:nvSpPr>
          <p:cNvPr id="416" name="Google Shape;416;p35"/>
          <p:cNvSpPr txBox="1">
            <a:spLocks noGrp="1"/>
          </p:cNvSpPr>
          <p:nvPr>
            <p:ph type="body" idx="1"/>
          </p:nvPr>
        </p:nvSpPr>
        <p:spPr>
          <a:xfrm>
            <a:off x="914400" y="2007325"/>
            <a:ext cx="4802735" cy="3923212"/>
          </a:xfrm>
          <a:prstGeom prst="rect">
            <a:avLst/>
          </a:prstGeom>
          <a:noFill/>
          <a:ln>
            <a:noFill/>
          </a:ln>
        </p:spPr>
        <p:txBody>
          <a:bodyPr spcFirstLastPara="1" wrap="square" lIns="91425" tIns="45700" rIns="91425" bIns="45700" anchor="t" anchorCtr="0">
            <a:normAutofit/>
          </a:bodyPr>
          <a:lstStyle/>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Use reflection and data to identify strengths and gaps in local transition efforts.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Develop clear action steps based on community needs and existing initiatives.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Strengthen engagement through shared leadership and continuous communication.</a:t>
            </a:r>
            <a:endParaRPr>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a:p>
        </p:txBody>
      </p:sp>
      <p:pic>
        <p:nvPicPr>
          <p:cNvPr id="417" name="Google Shape;417;p35" descr="A person holding a plant"/>
          <p:cNvPicPr preferRelativeResize="0">
            <a:picLocks noGrp="1"/>
          </p:cNvPicPr>
          <p:nvPr>
            <p:ph type="pic" idx="2"/>
          </p:nvPr>
        </p:nvPicPr>
        <p:blipFill rotWithShape="1">
          <a:blip r:embed="rId3">
            <a:alphaModFix/>
          </a:blip>
          <a:srcRect l="12132" r="12132"/>
          <a:stretch/>
        </p:blipFill>
        <p:spPr>
          <a:xfrm>
            <a:off x="6478588" y="920750"/>
            <a:ext cx="5713412" cy="5029200"/>
          </a:xfrm>
          <a:prstGeom prst="rect">
            <a:avLst/>
          </a:prstGeom>
          <a:noFill/>
          <a:ln>
            <a:noFill/>
          </a:ln>
        </p:spPr>
      </p:pic>
      <p:sp>
        <p:nvSpPr>
          <p:cNvPr id="418" name="Google Shape;418;p35"/>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6"/>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Lato"/>
              <a:buNone/>
            </a:pPr>
            <a:r>
              <a:rPr lang="en-US" b="1">
                <a:solidFill>
                  <a:schemeClr val="dk1"/>
                </a:solidFill>
                <a:latin typeface="Lato"/>
                <a:ea typeface="Lato"/>
                <a:cs typeface="Lato"/>
                <a:sym typeface="Lato"/>
              </a:rPr>
              <a:t>What is Data?</a:t>
            </a:r>
            <a:endParaRPr/>
          </a:p>
        </p:txBody>
      </p:sp>
      <p:sp>
        <p:nvSpPr>
          <p:cNvPr id="425" name="Google Shape;425;p36"/>
          <p:cNvSpPr txBox="1">
            <a:spLocks noGrp="1"/>
          </p:cNvSpPr>
          <p:nvPr>
            <p:ph type="body" idx="1"/>
          </p:nvPr>
        </p:nvSpPr>
        <p:spPr>
          <a:xfrm>
            <a:off x="929640" y="2163868"/>
            <a:ext cx="8251281" cy="413858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Font typeface="Arial"/>
              <a:buChar char="•"/>
            </a:pPr>
            <a:r>
              <a:rPr lang="en-US" b="1">
                <a:solidFill>
                  <a:schemeClr val="dk1"/>
                </a:solidFill>
                <a:latin typeface="Lato"/>
                <a:ea typeface="Lato"/>
                <a:cs typeface="Lato"/>
                <a:sym typeface="Lato"/>
              </a:rPr>
              <a:t>Types of Data:</a:t>
            </a:r>
            <a:r>
              <a:rPr lang="en-US">
                <a:solidFill>
                  <a:schemeClr val="dk1"/>
                </a:solidFill>
                <a:latin typeface="Lato"/>
                <a:ea typeface="Lato"/>
                <a:cs typeface="Lato"/>
                <a:sym typeface="Lato"/>
              </a:rPr>
              <a:t> </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600"/>
              <a:buFont typeface="Courier New"/>
              <a:buChar char="o"/>
            </a:pPr>
            <a:r>
              <a:rPr lang="en-US">
                <a:solidFill>
                  <a:schemeClr val="dk1"/>
                </a:solidFill>
                <a:latin typeface="Lato"/>
                <a:ea typeface="Lato"/>
                <a:cs typeface="Lato"/>
                <a:sym typeface="Lato"/>
              </a:rPr>
              <a:t>Informal </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600"/>
              <a:buFont typeface="Courier New"/>
              <a:buChar char="o"/>
            </a:pPr>
            <a:r>
              <a:rPr lang="en-US">
                <a:solidFill>
                  <a:schemeClr val="dk1"/>
                </a:solidFill>
                <a:latin typeface="Lato"/>
                <a:ea typeface="Lato"/>
                <a:cs typeface="Lato"/>
                <a:sym typeface="Lato"/>
              </a:rPr>
              <a:t>Formal</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Font typeface="Arial"/>
              <a:buChar char="•"/>
            </a:pPr>
            <a:r>
              <a:rPr lang="en-US" b="1">
                <a:solidFill>
                  <a:schemeClr val="dk1"/>
                </a:solidFill>
                <a:latin typeface="Lato"/>
                <a:ea typeface="Lato"/>
                <a:cs typeface="Lato"/>
                <a:sym typeface="Lato"/>
              </a:rPr>
              <a:t>Common Data Points:</a:t>
            </a:r>
            <a:r>
              <a:rPr lang="en-US">
                <a:solidFill>
                  <a:schemeClr val="dk1"/>
                </a:solidFill>
                <a:latin typeface="Lato"/>
                <a:ea typeface="Lato"/>
                <a:cs typeface="Lato"/>
                <a:sym typeface="Lato"/>
              </a:rPr>
              <a:t> </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600"/>
              <a:buFont typeface="Courier New"/>
              <a:buChar char="o"/>
            </a:pPr>
            <a:r>
              <a:rPr lang="en-US">
                <a:solidFill>
                  <a:schemeClr val="dk1"/>
                </a:solidFill>
                <a:latin typeface="Lato"/>
                <a:ea typeface="Lato"/>
                <a:cs typeface="Lato"/>
                <a:sym typeface="Lato"/>
              </a:rPr>
              <a:t>What do we already know?</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600"/>
              <a:buFont typeface="Courier New"/>
              <a:buChar char="o"/>
            </a:pPr>
            <a:r>
              <a:rPr lang="en-US">
                <a:solidFill>
                  <a:schemeClr val="dk1"/>
                </a:solidFill>
                <a:latin typeface="Lato"/>
                <a:ea typeface="Lato"/>
                <a:cs typeface="Lato"/>
                <a:sym typeface="Lato"/>
              </a:rPr>
              <a:t>How do we measure success?</a:t>
            </a:r>
            <a:endParaRPr>
              <a:solidFill>
                <a:schemeClr val="dk1"/>
              </a:solidFill>
              <a:latin typeface="Lato"/>
              <a:ea typeface="Lato"/>
              <a:cs typeface="Lato"/>
              <a:sym typeface="Lato"/>
            </a:endParaRPr>
          </a:p>
          <a:p>
            <a:pPr marL="0" lvl="0" indent="0" algn="l" rtl="0">
              <a:lnSpc>
                <a:spcPct val="90000"/>
              </a:lnSpc>
              <a:spcBef>
                <a:spcPts val="2200"/>
              </a:spcBef>
              <a:spcAft>
                <a:spcPts val="0"/>
              </a:spcAft>
              <a:buClr>
                <a:srgbClr val="595959"/>
              </a:buClr>
              <a:buSzPts val="1800"/>
              <a:buNone/>
            </a:pPr>
            <a:endParaRPr b="1">
              <a:solidFill>
                <a:schemeClr val="dk1"/>
              </a:solidFill>
              <a:latin typeface="Lato"/>
              <a:ea typeface="Lato"/>
              <a:cs typeface="Lato"/>
              <a:sym typeface="Lato"/>
            </a:endParaRPr>
          </a:p>
        </p:txBody>
      </p:sp>
      <p:pic>
        <p:nvPicPr>
          <p:cNvPr id="426" name="Google Shape;426;p36" descr="Close-up of documents on desk"/>
          <p:cNvPicPr preferRelativeResize="0">
            <a:picLocks noGrp="1"/>
          </p:cNvPicPr>
          <p:nvPr>
            <p:ph type="body" idx="2"/>
          </p:nvPr>
        </p:nvPicPr>
        <p:blipFill rotWithShape="1">
          <a:blip r:embed="rId3">
            <a:alphaModFix/>
          </a:blip>
          <a:srcRect/>
          <a:stretch/>
        </p:blipFill>
        <p:spPr>
          <a:xfrm>
            <a:off x="6184934" y="2407126"/>
            <a:ext cx="4777706" cy="2446656"/>
          </a:xfrm>
          <a:prstGeom prst="rect">
            <a:avLst/>
          </a:prstGeom>
          <a:noFill/>
          <a:ln>
            <a:noFill/>
          </a:ln>
        </p:spPr>
      </p:pic>
      <p:sp>
        <p:nvSpPr>
          <p:cNvPr id="427" name="Google Shape;427;p36"/>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432"/>
        <p:cNvGrpSpPr/>
        <p:nvPr/>
      </p:nvGrpSpPr>
      <p:grpSpPr>
        <a:xfrm>
          <a:off x="0" y="0"/>
          <a:ext cx="0" cy="0"/>
          <a:chOff x="0" y="0"/>
          <a:chExt cx="0" cy="0"/>
        </a:xfrm>
      </p:grpSpPr>
      <p:sp>
        <p:nvSpPr>
          <p:cNvPr id="433" name="Google Shape;433;p37"/>
          <p:cNvSpPr txBox="1">
            <a:spLocks noGrp="1"/>
          </p:cNvSpPr>
          <p:nvPr>
            <p:ph type="title"/>
          </p:nvPr>
        </p:nvSpPr>
        <p:spPr>
          <a:xfrm>
            <a:off x="514897" y="249328"/>
            <a:ext cx="11181254" cy="15840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a:latin typeface="Lato"/>
                <a:ea typeface="Lato"/>
                <a:cs typeface="Lato"/>
                <a:sym typeface="Lato"/>
              </a:rPr>
              <a:t>Activity: </a:t>
            </a:r>
            <a:br>
              <a:rPr lang="en-US">
                <a:latin typeface="Lato"/>
                <a:ea typeface="Lato"/>
                <a:cs typeface="Lato"/>
                <a:sym typeface="Lato"/>
              </a:rPr>
            </a:br>
            <a:r>
              <a:rPr lang="en-US" sz="1000">
                <a:latin typeface="Lato"/>
                <a:ea typeface="Lato"/>
                <a:cs typeface="Lato"/>
                <a:sym typeface="Lato"/>
              </a:rPr>
              <a:t> </a:t>
            </a:r>
            <a:br>
              <a:rPr lang="en-US">
                <a:latin typeface="Lato"/>
                <a:ea typeface="Lato"/>
                <a:cs typeface="Lato"/>
                <a:sym typeface="Lato"/>
              </a:rPr>
            </a:br>
            <a:r>
              <a:rPr lang="en-US">
                <a:latin typeface="Lato"/>
                <a:ea typeface="Lato"/>
                <a:cs typeface="Lato"/>
                <a:sym typeface="Lato"/>
              </a:rPr>
              <a:t>What Do We Know vs What Do We Need to Know?</a:t>
            </a:r>
            <a:endParaRPr/>
          </a:p>
        </p:txBody>
      </p:sp>
      <p:sp>
        <p:nvSpPr>
          <p:cNvPr id="434" name="Google Shape;434;p37"/>
          <p:cNvSpPr txBox="1">
            <a:spLocks noGrp="1"/>
          </p:cNvSpPr>
          <p:nvPr>
            <p:ph type="body" idx="2"/>
          </p:nvPr>
        </p:nvSpPr>
        <p:spPr>
          <a:xfrm>
            <a:off x="6409558" y="2100734"/>
            <a:ext cx="4953001" cy="1328266"/>
          </a:xfrm>
          <a:prstGeom prst="rect">
            <a:avLst/>
          </a:prstGeom>
          <a:noFill/>
          <a:ln>
            <a:noFill/>
          </a:ln>
        </p:spPr>
        <p:txBody>
          <a:bodyPr spcFirstLastPara="1" wrap="square" lIns="91425" tIns="45700" rIns="91425" bIns="45700" anchor="t" anchorCtr="0">
            <a:normAutofit/>
          </a:bodyPr>
          <a:lstStyle/>
          <a:p>
            <a:pPr marL="0" lvl="0" indent="0" algn="ctr" rtl="0">
              <a:lnSpc>
                <a:spcPct val="54545"/>
              </a:lnSpc>
              <a:spcBef>
                <a:spcPts val="0"/>
              </a:spcBef>
              <a:spcAft>
                <a:spcPts val="0"/>
              </a:spcAft>
              <a:buClr>
                <a:schemeClr val="dk1"/>
              </a:buClr>
              <a:buSzPts val="2200"/>
              <a:buNone/>
            </a:pPr>
            <a:r>
              <a:rPr lang="en-US" sz="2200" b="1">
                <a:solidFill>
                  <a:schemeClr val="dk1"/>
                </a:solidFill>
                <a:latin typeface="Lato"/>
                <a:ea typeface="Lato"/>
                <a:cs typeface="Lato"/>
                <a:sym typeface="Lato"/>
              </a:rPr>
              <a:t>WHAT WE NEED TO KNOW</a:t>
            </a:r>
            <a:endParaRPr sz="2200">
              <a:solidFill>
                <a:schemeClr val="dk1"/>
              </a:solidFill>
              <a:latin typeface="Lato"/>
              <a:ea typeface="Lato"/>
              <a:cs typeface="Lato"/>
              <a:sym typeface="Lato"/>
            </a:endParaRPr>
          </a:p>
          <a:p>
            <a:pPr marL="0" lvl="0" indent="0" algn="l" rtl="0">
              <a:lnSpc>
                <a:spcPct val="133333"/>
              </a:lnSpc>
              <a:spcBef>
                <a:spcPts val="2200"/>
              </a:spcBef>
              <a:spcAft>
                <a:spcPts val="0"/>
              </a:spcAft>
              <a:buClr>
                <a:schemeClr val="dk1"/>
              </a:buClr>
              <a:buSzPts val="1800"/>
              <a:buNone/>
            </a:pPr>
            <a:r>
              <a:rPr lang="en-US">
                <a:solidFill>
                  <a:schemeClr val="dk1"/>
                </a:solidFill>
                <a:latin typeface="Lato"/>
                <a:ea typeface="Lato"/>
                <a:cs typeface="Lato"/>
                <a:sym typeface="Lato"/>
              </a:rPr>
              <a:t>What do we still need to learn or understand better in order to take action?</a:t>
            </a:r>
            <a:endParaRPr/>
          </a:p>
          <a:p>
            <a:pPr marL="0" lvl="0" indent="0" algn="l" rtl="0">
              <a:lnSpc>
                <a:spcPct val="63157"/>
              </a:lnSpc>
              <a:spcBef>
                <a:spcPts val="1000"/>
              </a:spcBef>
              <a:spcAft>
                <a:spcPts val="0"/>
              </a:spcAft>
              <a:buClr>
                <a:srgbClr val="595959"/>
              </a:buClr>
              <a:buSzPts val="1900"/>
              <a:buNone/>
            </a:pPr>
            <a:endParaRPr sz="1900">
              <a:solidFill>
                <a:schemeClr val="dk1"/>
              </a:solidFill>
              <a:latin typeface="Lato"/>
              <a:ea typeface="Lato"/>
              <a:cs typeface="Lato"/>
              <a:sym typeface="Lato"/>
            </a:endParaRPr>
          </a:p>
          <a:p>
            <a:pPr marL="0" lvl="0" indent="0" algn="l" rtl="0">
              <a:lnSpc>
                <a:spcPct val="85714"/>
              </a:lnSpc>
              <a:spcBef>
                <a:spcPts val="1000"/>
              </a:spcBef>
              <a:spcAft>
                <a:spcPts val="0"/>
              </a:spcAft>
              <a:buClr>
                <a:srgbClr val="595959"/>
              </a:buClr>
              <a:buSzPts val="1400"/>
              <a:buNone/>
            </a:pPr>
            <a:endParaRPr sz="1400">
              <a:solidFill>
                <a:schemeClr val="dk1"/>
              </a:solidFill>
              <a:latin typeface="Lato"/>
              <a:ea typeface="Lato"/>
              <a:cs typeface="Lato"/>
              <a:sym typeface="Lato"/>
            </a:endParaRPr>
          </a:p>
        </p:txBody>
      </p:sp>
      <p:sp>
        <p:nvSpPr>
          <p:cNvPr id="435" name="Google Shape;435;p37"/>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
        <p:nvSpPr>
          <p:cNvPr id="436" name="Google Shape;436;p37"/>
          <p:cNvSpPr txBox="1">
            <a:spLocks noGrp="1"/>
          </p:cNvSpPr>
          <p:nvPr>
            <p:ph type="body" idx="1"/>
          </p:nvPr>
        </p:nvSpPr>
        <p:spPr>
          <a:xfrm>
            <a:off x="990982" y="2095652"/>
            <a:ext cx="4953000" cy="1328268"/>
          </a:xfrm>
          <a:prstGeom prst="rect">
            <a:avLst/>
          </a:prstGeom>
          <a:noFill/>
          <a:ln>
            <a:noFill/>
          </a:ln>
        </p:spPr>
        <p:txBody>
          <a:bodyPr spcFirstLastPara="1" wrap="square" lIns="91425" tIns="45700" rIns="91425" bIns="45700" anchor="t" anchorCtr="0">
            <a:noAutofit/>
          </a:bodyPr>
          <a:lstStyle/>
          <a:p>
            <a:pPr marL="0" lvl="0" indent="0" algn="ctr" rtl="0">
              <a:lnSpc>
                <a:spcPct val="60000"/>
              </a:lnSpc>
              <a:spcBef>
                <a:spcPts val="0"/>
              </a:spcBef>
              <a:spcAft>
                <a:spcPts val="0"/>
              </a:spcAft>
              <a:buClr>
                <a:schemeClr val="dk1"/>
              </a:buClr>
              <a:buSzPts val="2000"/>
              <a:buNone/>
            </a:pPr>
            <a:r>
              <a:rPr lang="en-US" sz="2000" b="1">
                <a:solidFill>
                  <a:schemeClr val="dk1"/>
                </a:solidFill>
                <a:latin typeface="Lato"/>
                <a:ea typeface="Lato"/>
                <a:cs typeface="Lato"/>
                <a:sym typeface="Lato"/>
              </a:rPr>
              <a:t>WHAT WE KNOW</a:t>
            </a:r>
            <a:endParaRPr sz="2000">
              <a:solidFill>
                <a:schemeClr val="dk1"/>
              </a:solidFill>
              <a:latin typeface="Lato"/>
              <a:ea typeface="Lato"/>
              <a:cs typeface="Lato"/>
              <a:sym typeface="Lato"/>
            </a:endParaRPr>
          </a:p>
          <a:p>
            <a:pPr marL="0" lvl="0" indent="0" algn="l" rtl="0">
              <a:lnSpc>
                <a:spcPct val="133333"/>
              </a:lnSpc>
              <a:spcBef>
                <a:spcPts val="2200"/>
              </a:spcBef>
              <a:spcAft>
                <a:spcPts val="0"/>
              </a:spcAft>
              <a:buClr>
                <a:schemeClr val="dk1"/>
              </a:buClr>
              <a:buSzPts val="1800"/>
              <a:buNone/>
            </a:pPr>
            <a:r>
              <a:rPr lang="en-US">
                <a:solidFill>
                  <a:schemeClr val="dk1"/>
                </a:solidFill>
                <a:latin typeface="Lato"/>
                <a:ea typeface="Lato"/>
                <a:cs typeface="Lato"/>
                <a:sym typeface="Lato"/>
              </a:rPr>
              <a:t>What information do we already have about students, services or systems related to our transition priorities?</a:t>
            </a:r>
            <a:endParaRPr>
              <a:solidFill>
                <a:schemeClr val="dk1"/>
              </a:solidFill>
              <a:latin typeface="Lato"/>
              <a:ea typeface="Lato"/>
              <a:cs typeface="Lato"/>
              <a:sym typeface="Lato"/>
            </a:endParaRPr>
          </a:p>
          <a:p>
            <a:pPr marL="228600" lvl="0" indent="-228600" algn="l" rtl="0">
              <a:lnSpc>
                <a:spcPct val="85714"/>
              </a:lnSpc>
              <a:spcBef>
                <a:spcPts val="1000"/>
              </a:spcBef>
              <a:spcAft>
                <a:spcPts val="0"/>
              </a:spcAft>
              <a:buClr>
                <a:srgbClr val="595959"/>
              </a:buClr>
              <a:buSzPts val="1400"/>
              <a:buNone/>
            </a:pPr>
            <a:endParaRPr sz="1400">
              <a:solidFill>
                <a:schemeClr val="dk1"/>
              </a:solidFill>
              <a:latin typeface="Lato"/>
              <a:ea typeface="Lato"/>
              <a:cs typeface="Lato"/>
              <a:sym typeface="Lato"/>
            </a:endParaRPr>
          </a:p>
        </p:txBody>
      </p:sp>
      <p:cxnSp>
        <p:nvCxnSpPr>
          <p:cNvPr id="437" name="Google Shape;437;p37"/>
          <p:cNvCxnSpPr/>
          <p:nvPr/>
        </p:nvCxnSpPr>
        <p:spPr>
          <a:xfrm>
            <a:off x="6095999" y="2076449"/>
            <a:ext cx="9525" cy="3667125"/>
          </a:xfrm>
          <a:prstGeom prst="straightConnector1">
            <a:avLst/>
          </a:prstGeom>
          <a:noFill/>
          <a:ln w="57150" cap="flat" cmpd="sng">
            <a:solidFill>
              <a:srgbClr val="002060"/>
            </a:solidFill>
            <a:prstDash val="solid"/>
            <a:miter lim="800000"/>
            <a:headEnd type="none" w="sm" len="sm"/>
            <a:tailEnd type="none" w="sm" len="sm"/>
          </a:ln>
        </p:spPr>
      </p:cxnSp>
      <p:sp>
        <p:nvSpPr>
          <p:cNvPr id="438" name="Google Shape;438;p37"/>
          <p:cNvSpPr txBox="1"/>
          <p:nvPr/>
        </p:nvSpPr>
        <p:spPr>
          <a:xfrm>
            <a:off x="6409558" y="3910011"/>
            <a:ext cx="4953001" cy="1785104"/>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chemeClr val="dk1"/>
              </a:buClr>
              <a:buSzPts val="1500"/>
              <a:buFont typeface="Lato"/>
              <a:buNone/>
            </a:pPr>
            <a:r>
              <a:rPr lang="en-US" sz="1500" b="1">
                <a:solidFill>
                  <a:schemeClr val="dk1"/>
                </a:solidFill>
                <a:latin typeface="Lato"/>
                <a:ea typeface="Lato"/>
                <a:cs typeface="Lato"/>
                <a:sym typeface="Lato"/>
              </a:rPr>
              <a:t>Example</a:t>
            </a:r>
            <a:r>
              <a:rPr lang="en-US" sz="1400" b="1">
                <a:solidFill>
                  <a:schemeClr val="dk1"/>
                </a:solidFill>
                <a:latin typeface="Lato"/>
                <a:ea typeface="Lato"/>
                <a:cs typeface="Lato"/>
                <a:sym typeface="Lato"/>
              </a:rPr>
              <a:t>:</a:t>
            </a:r>
            <a:endParaRPr/>
          </a:p>
          <a:p>
            <a:pPr marL="285750" marR="0" lvl="0" indent="-285750" algn="l" rtl="0">
              <a:lnSpc>
                <a:spcPct val="85714"/>
              </a:lnSpc>
              <a:spcBef>
                <a:spcPts val="1200"/>
              </a:spcBef>
              <a:spcAft>
                <a:spcPts val="0"/>
              </a:spcAft>
              <a:buClr>
                <a:schemeClr val="dk1"/>
              </a:buClr>
              <a:buSzPts val="1400"/>
              <a:buFont typeface="Arial"/>
              <a:buChar char="•"/>
            </a:pPr>
            <a:r>
              <a:rPr lang="en-US" sz="1400">
                <a:solidFill>
                  <a:schemeClr val="dk1"/>
                </a:solidFill>
                <a:latin typeface="Lato"/>
                <a:ea typeface="Lato"/>
                <a:cs typeface="Lato"/>
                <a:sym typeface="Lato"/>
              </a:rPr>
              <a:t>Employment: Which students are getting job experiences, and who is being left out? (DVR, YA, Transition Programs, etc.)</a:t>
            </a:r>
            <a:endParaRPr sz="1400">
              <a:solidFill>
                <a:schemeClr val="dk1"/>
              </a:solidFill>
              <a:latin typeface="Lato"/>
              <a:ea typeface="Lato"/>
              <a:cs typeface="Lato"/>
              <a:sym typeface="Lato"/>
            </a:endParaRPr>
          </a:p>
          <a:p>
            <a:pPr marL="285750" marR="0" lvl="0" indent="-285750" algn="l" rtl="0">
              <a:lnSpc>
                <a:spcPct val="85714"/>
              </a:lnSpc>
              <a:spcBef>
                <a:spcPts val="1200"/>
              </a:spcBef>
              <a:spcAft>
                <a:spcPts val="0"/>
              </a:spcAft>
              <a:buClr>
                <a:schemeClr val="dk1"/>
              </a:buClr>
              <a:buSzPts val="1400"/>
              <a:buFont typeface="Arial"/>
              <a:buChar char="•"/>
            </a:pPr>
            <a:r>
              <a:rPr lang="en-US" sz="1400">
                <a:solidFill>
                  <a:schemeClr val="dk1"/>
                </a:solidFill>
                <a:latin typeface="Lato"/>
                <a:ea typeface="Lato"/>
                <a:cs typeface="Lato"/>
                <a:sym typeface="Lato"/>
              </a:rPr>
              <a:t>Employment: What do families say would help them feel more confident in planning? (Families, students, WI Facets, CLTS, etc.)</a:t>
            </a:r>
            <a:endParaRPr/>
          </a:p>
          <a:p>
            <a:pPr marL="742950" marR="0" lvl="1" indent="-76200" algn="l" rtl="0">
              <a:lnSpc>
                <a:spcPct val="100000"/>
              </a:lnSpc>
              <a:spcBef>
                <a:spcPts val="1200"/>
              </a:spcBef>
              <a:spcAft>
                <a:spcPts val="0"/>
              </a:spcAft>
              <a:buClr>
                <a:schemeClr val="dk1"/>
              </a:buClr>
              <a:buSzPts val="1200"/>
              <a:buFont typeface="Courier New"/>
              <a:buChar char="o"/>
            </a:pPr>
            <a:r>
              <a:rPr lang="en-US" sz="1200" b="0" i="0" u="none" strike="noStrike" cap="none">
                <a:solidFill>
                  <a:schemeClr val="dk1"/>
                </a:solidFill>
                <a:latin typeface="Lato"/>
                <a:ea typeface="Lato"/>
                <a:cs typeface="Lato"/>
                <a:sym typeface="Lato"/>
              </a:rPr>
              <a:t>Include celebrations</a:t>
            </a:r>
            <a:endParaRPr/>
          </a:p>
        </p:txBody>
      </p:sp>
      <p:sp>
        <p:nvSpPr>
          <p:cNvPr id="439" name="Google Shape;439;p37"/>
          <p:cNvSpPr txBox="1"/>
          <p:nvPr/>
        </p:nvSpPr>
        <p:spPr>
          <a:xfrm>
            <a:off x="990982" y="3910011"/>
            <a:ext cx="4953000" cy="1631216"/>
          </a:xfrm>
          <a:prstGeom prst="rect">
            <a:avLst/>
          </a:prstGeom>
          <a:noFill/>
          <a:ln>
            <a:noFill/>
          </a:ln>
        </p:spPr>
        <p:txBody>
          <a:bodyPr spcFirstLastPara="1" wrap="square" lIns="91425" tIns="45700" rIns="91425" bIns="45700" anchor="t" anchorCtr="0">
            <a:spAutoFit/>
          </a:bodyPr>
          <a:lstStyle/>
          <a:p>
            <a:pPr marL="283210" marR="0" lvl="0" indent="-283210" algn="l" rtl="0">
              <a:lnSpc>
                <a:spcPct val="80000"/>
              </a:lnSpc>
              <a:spcBef>
                <a:spcPts val="0"/>
              </a:spcBef>
              <a:spcAft>
                <a:spcPts val="0"/>
              </a:spcAft>
              <a:buClr>
                <a:schemeClr val="dk1"/>
              </a:buClr>
              <a:buSzPts val="1500"/>
              <a:buFont typeface="Lato"/>
              <a:buNone/>
            </a:pPr>
            <a:r>
              <a:rPr lang="en-US" sz="1500" b="1">
                <a:solidFill>
                  <a:schemeClr val="dk1"/>
                </a:solidFill>
                <a:latin typeface="Lato"/>
                <a:ea typeface="Lato"/>
                <a:cs typeface="Lato"/>
                <a:sym typeface="Lato"/>
              </a:rPr>
              <a:t>Example: </a:t>
            </a:r>
            <a:endParaRPr sz="1500" b="1">
              <a:solidFill>
                <a:schemeClr val="dk1"/>
              </a:solidFill>
              <a:latin typeface="Lato"/>
              <a:ea typeface="Lato"/>
              <a:cs typeface="Lato"/>
              <a:sym typeface="Lato"/>
            </a:endParaRPr>
          </a:p>
          <a:p>
            <a:pPr marL="285750" marR="0" lvl="0" indent="-285750" algn="l" rtl="0">
              <a:lnSpc>
                <a:spcPct val="85714"/>
              </a:lnSpc>
              <a:spcBef>
                <a:spcPts val="1200"/>
              </a:spcBef>
              <a:spcAft>
                <a:spcPts val="0"/>
              </a:spcAft>
              <a:buClr>
                <a:schemeClr val="dk1"/>
              </a:buClr>
              <a:buSzPts val="1400"/>
              <a:buFont typeface="Arial"/>
              <a:buChar char="•"/>
            </a:pPr>
            <a:r>
              <a:rPr lang="en-US" sz="1400">
                <a:solidFill>
                  <a:schemeClr val="dk1"/>
                </a:solidFill>
                <a:latin typeface="Lato"/>
                <a:ea typeface="Lato"/>
                <a:cs typeface="Lato"/>
                <a:sym typeface="Lato"/>
              </a:rPr>
              <a:t>Employment Outcomes: Only a small number of students have jobs by graduation. (Schools - Indicator 14 data - subgroups)</a:t>
            </a:r>
            <a:endParaRPr sz="1400">
              <a:solidFill>
                <a:schemeClr val="dk1"/>
              </a:solidFill>
              <a:latin typeface="Lato"/>
              <a:ea typeface="Lato"/>
              <a:cs typeface="Lato"/>
              <a:sym typeface="Lato"/>
            </a:endParaRPr>
          </a:p>
          <a:p>
            <a:pPr marL="285750" marR="0" lvl="0" indent="-285750" algn="l" rtl="0">
              <a:lnSpc>
                <a:spcPct val="85714"/>
              </a:lnSpc>
              <a:spcBef>
                <a:spcPts val="1200"/>
              </a:spcBef>
              <a:spcAft>
                <a:spcPts val="0"/>
              </a:spcAft>
              <a:buClr>
                <a:schemeClr val="dk1"/>
              </a:buClr>
              <a:buSzPts val="1400"/>
              <a:buFont typeface="Arial"/>
              <a:buChar char="•"/>
            </a:pPr>
            <a:r>
              <a:rPr lang="en-US" sz="1400">
                <a:solidFill>
                  <a:schemeClr val="dk1"/>
                </a:solidFill>
                <a:latin typeface="Lato"/>
                <a:ea typeface="Lato"/>
                <a:cs typeface="Lato"/>
                <a:sym typeface="Lato"/>
              </a:rPr>
              <a:t>Employment Outcomes: Families often don’t understand what adult services are available. </a:t>
            </a:r>
            <a:endParaRPr/>
          </a:p>
          <a:p>
            <a:pPr marL="740410" marR="0" lvl="1" indent="-76200" algn="l" rtl="0">
              <a:lnSpc>
                <a:spcPct val="100000"/>
              </a:lnSpc>
              <a:spcBef>
                <a:spcPts val="1200"/>
              </a:spcBef>
              <a:spcAft>
                <a:spcPts val="0"/>
              </a:spcAft>
              <a:buClr>
                <a:schemeClr val="dk1"/>
              </a:buClr>
              <a:buSzPts val="1200"/>
              <a:buFont typeface="Courier New"/>
              <a:buChar char="o"/>
            </a:pPr>
            <a:r>
              <a:rPr lang="en-US" sz="1200" b="0" i="0" u="none" strike="noStrike" cap="none">
                <a:solidFill>
                  <a:schemeClr val="dk1"/>
                </a:solidFill>
                <a:latin typeface="Lato"/>
                <a:ea typeface="Lato"/>
                <a:cs typeface="Lato"/>
                <a:sym typeface="Lato"/>
              </a:rPr>
              <a:t>Include celebrations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8"/>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Action Planning-Next Steps</a:t>
            </a:r>
            <a:endParaRPr/>
          </a:p>
        </p:txBody>
      </p:sp>
      <p:sp>
        <p:nvSpPr>
          <p:cNvPr id="446" name="Google Shape;446;p38"/>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38</a:t>
            </a:fld>
            <a:endParaRPr/>
          </a:p>
        </p:txBody>
      </p:sp>
      <p:grpSp>
        <p:nvGrpSpPr>
          <p:cNvPr id="447" name="Google Shape;447;p38"/>
          <p:cNvGrpSpPr/>
          <p:nvPr/>
        </p:nvGrpSpPr>
        <p:grpSpPr>
          <a:xfrm>
            <a:off x="3340723" y="1946341"/>
            <a:ext cx="8350974" cy="3940601"/>
            <a:chOff x="7542" y="134642"/>
            <a:chExt cx="8350974" cy="3940601"/>
          </a:xfrm>
        </p:grpSpPr>
        <p:sp>
          <p:nvSpPr>
            <p:cNvPr id="448" name="Google Shape;448;p38"/>
            <p:cNvSpPr/>
            <p:nvPr/>
          </p:nvSpPr>
          <p:spPr>
            <a:xfrm>
              <a:off x="7542" y="134642"/>
              <a:ext cx="1343834" cy="1343834"/>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8"/>
            <p:cNvSpPr/>
            <p:nvPr/>
          </p:nvSpPr>
          <p:spPr>
            <a:xfrm>
              <a:off x="7542" y="1647923"/>
              <a:ext cx="3839528" cy="57592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8"/>
            <p:cNvSpPr txBox="1"/>
            <p:nvPr/>
          </p:nvSpPr>
          <p:spPr>
            <a:xfrm>
              <a:off x="7544" y="1409976"/>
              <a:ext cx="3839400" cy="8139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b="1">
                  <a:solidFill>
                    <a:schemeClr val="dk1"/>
                  </a:solidFill>
                  <a:latin typeface="Arial"/>
                  <a:ea typeface="Arial"/>
                  <a:cs typeface="Arial"/>
                  <a:sym typeface="Arial"/>
                </a:rPr>
                <a:t>Develop a 1-year action plan choosing one activity to focus on</a:t>
              </a:r>
              <a:endParaRPr/>
            </a:p>
          </p:txBody>
        </p:sp>
        <p:sp>
          <p:nvSpPr>
            <p:cNvPr id="451" name="Google Shape;451;p38"/>
            <p:cNvSpPr/>
            <p:nvPr/>
          </p:nvSpPr>
          <p:spPr>
            <a:xfrm>
              <a:off x="7542" y="2302664"/>
              <a:ext cx="3839528" cy="177257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8"/>
            <p:cNvSpPr txBox="1"/>
            <p:nvPr/>
          </p:nvSpPr>
          <p:spPr>
            <a:xfrm>
              <a:off x="7542" y="2302664"/>
              <a:ext cx="3839528" cy="177257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500"/>
                <a:buFont typeface="Arial"/>
                <a:buNone/>
              </a:pPr>
              <a:r>
                <a:rPr lang="en-US" sz="1500">
                  <a:solidFill>
                    <a:schemeClr val="dk1"/>
                  </a:solidFill>
                  <a:latin typeface="Arial"/>
                  <a:ea typeface="Arial"/>
                  <a:cs typeface="Arial"/>
                  <a:sym typeface="Arial"/>
                </a:rPr>
                <a:t>Define the team focus activity</a:t>
              </a:r>
              <a:endParaRPr/>
            </a:p>
            <a:p>
              <a:pPr marL="0" marR="0" lvl="0" indent="0" algn="l" rtl="0">
                <a:lnSpc>
                  <a:spcPct val="90000"/>
                </a:lnSpc>
                <a:spcBef>
                  <a:spcPts val="525"/>
                </a:spcBef>
                <a:spcAft>
                  <a:spcPts val="0"/>
                </a:spcAft>
                <a:buClr>
                  <a:schemeClr val="dk1"/>
                </a:buClr>
                <a:buSzPts val="1500"/>
                <a:buFont typeface="Arial"/>
                <a:buNone/>
              </a:pPr>
              <a:r>
                <a:rPr lang="en-US" sz="1500">
                  <a:solidFill>
                    <a:schemeClr val="dk1"/>
                  </a:solidFill>
                  <a:latin typeface="Arial"/>
                  <a:ea typeface="Arial"/>
                  <a:cs typeface="Arial"/>
                  <a:sym typeface="Arial"/>
                </a:rPr>
                <a:t>Determine the actionable items needed for the team to complete the selected activity</a:t>
              </a:r>
              <a:endParaRPr/>
            </a:p>
            <a:p>
              <a:pPr marL="0" marR="0" lvl="0" indent="0" algn="l" rtl="0">
                <a:lnSpc>
                  <a:spcPct val="90000"/>
                </a:lnSpc>
                <a:spcBef>
                  <a:spcPts val="525"/>
                </a:spcBef>
                <a:spcAft>
                  <a:spcPts val="0"/>
                </a:spcAft>
                <a:buClr>
                  <a:schemeClr val="dk1"/>
                </a:buClr>
                <a:buSzPts val="1500"/>
                <a:buFont typeface="Arial"/>
                <a:buNone/>
              </a:pPr>
              <a:r>
                <a:rPr lang="en-US" sz="1500">
                  <a:solidFill>
                    <a:schemeClr val="dk1"/>
                  </a:solidFill>
                  <a:latin typeface="Arial"/>
                  <a:ea typeface="Arial"/>
                  <a:cs typeface="Arial"/>
                  <a:sym typeface="Arial"/>
                </a:rPr>
                <a:t>Determine how the team will evaluate the activities</a:t>
              </a:r>
              <a:endParaRPr/>
            </a:p>
            <a:p>
              <a:pPr marL="0" marR="0" lvl="0" indent="0" algn="l" rtl="0">
                <a:lnSpc>
                  <a:spcPct val="90000"/>
                </a:lnSpc>
                <a:spcBef>
                  <a:spcPts val="525"/>
                </a:spcBef>
                <a:spcAft>
                  <a:spcPts val="0"/>
                </a:spcAft>
                <a:buClr>
                  <a:schemeClr val="dk1"/>
                </a:buClr>
                <a:buSzPts val="1500"/>
                <a:buFont typeface="Arial"/>
                <a:buNone/>
              </a:pPr>
              <a:r>
                <a:rPr lang="en-US" sz="1500">
                  <a:solidFill>
                    <a:schemeClr val="dk1"/>
                  </a:solidFill>
                  <a:latin typeface="Arial"/>
                  <a:ea typeface="Arial"/>
                  <a:cs typeface="Arial"/>
                  <a:sym typeface="Arial"/>
                </a:rPr>
                <a:t>Determine which team members will be responsible for each actionable item</a:t>
              </a:r>
              <a:endParaRPr/>
            </a:p>
          </p:txBody>
        </p:sp>
        <p:sp>
          <p:nvSpPr>
            <p:cNvPr id="453" name="Google Shape;453;p38"/>
            <p:cNvSpPr/>
            <p:nvPr/>
          </p:nvSpPr>
          <p:spPr>
            <a:xfrm>
              <a:off x="4518988" y="134642"/>
              <a:ext cx="1343834" cy="1343834"/>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8"/>
            <p:cNvSpPr/>
            <p:nvPr/>
          </p:nvSpPr>
          <p:spPr>
            <a:xfrm>
              <a:off x="4518988" y="1647923"/>
              <a:ext cx="3839528" cy="57592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8"/>
            <p:cNvSpPr txBox="1"/>
            <p:nvPr/>
          </p:nvSpPr>
          <p:spPr>
            <a:xfrm>
              <a:off x="4518988" y="1409973"/>
              <a:ext cx="3839400" cy="576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b="1">
                  <a:solidFill>
                    <a:schemeClr val="dk1"/>
                  </a:solidFill>
                  <a:latin typeface="Arial"/>
                  <a:ea typeface="Arial"/>
                  <a:cs typeface="Arial"/>
                  <a:sym typeface="Arial"/>
                </a:rPr>
                <a:t>Set benchmarks for quarterly or mid-year check-ins</a:t>
              </a:r>
              <a:endParaRPr/>
            </a:p>
          </p:txBody>
        </p:sp>
        <p:sp>
          <p:nvSpPr>
            <p:cNvPr id="456" name="Google Shape;456;p38"/>
            <p:cNvSpPr/>
            <p:nvPr/>
          </p:nvSpPr>
          <p:spPr>
            <a:xfrm>
              <a:off x="4518988" y="2302664"/>
              <a:ext cx="3839528" cy="177257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8"/>
            <p:cNvSpPr txBox="1"/>
            <p:nvPr/>
          </p:nvSpPr>
          <p:spPr>
            <a:xfrm>
              <a:off x="4518988" y="2302664"/>
              <a:ext cx="3839528" cy="177257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500"/>
                <a:buFont typeface="Arial"/>
                <a:buNone/>
              </a:pPr>
              <a:r>
                <a:rPr lang="en-US" sz="1500">
                  <a:solidFill>
                    <a:schemeClr val="dk1"/>
                  </a:solidFill>
                  <a:latin typeface="Arial"/>
                  <a:ea typeface="Arial"/>
                  <a:cs typeface="Arial"/>
                  <a:sym typeface="Arial"/>
                </a:rPr>
                <a:t>Summarize findings from data collected and actions you will take</a:t>
              </a:r>
              <a:endParaRPr/>
            </a:p>
            <a:p>
              <a:pPr marL="0" marR="0" lvl="0" indent="0" algn="l" rtl="0">
                <a:lnSpc>
                  <a:spcPct val="90000"/>
                </a:lnSpc>
                <a:spcBef>
                  <a:spcPts val="525"/>
                </a:spcBef>
                <a:spcAft>
                  <a:spcPts val="0"/>
                </a:spcAft>
                <a:buClr>
                  <a:schemeClr val="dk1"/>
                </a:buClr>
                <a:buSzPts val="1500"/>
                <a:buFont typeface="Arial"/>
                <a:buNone/>
              </a:pPr>
              <a:r>
                <a:rPr lang="en-US" sz="1500">
                  <a:solidFill>
                    <a:schemeClr val="dk1"/>
                  </a:solidFill>
                  <a:latin typeface="Arial"/>
                  <a:ea typeface="Arial"/>
                  <a:cs typeface="Arial"/>
                  <a:sym typeface="Arial"/>
                </a:rPr>
                <a:t>As a team, determine next steps</a:t>
              </a: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9"/>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Thinking Beyond Events-Sustaining Impact</a:t>
            </a:r>
            <a:endParaRPr/>
          </a:p>
        </p:txBody>
      </p:sp>
      <p:sp>
        <p:nvSpPr>
          <p:cNvPr id="464" name="Google Shape;464;p39"/>
          <p:cNvSpPr txBox="1">
            <a:spLocks noGrp="1"/>
          </p:cNvSpPr>
          <p:nvPr>
            <p:ph type="body" idx="1"/>
          </p:nvPr>
        </p:nvSpPr>
        <p:spPr>
          <a:xfrm>
            <a:off x="929640" y="2017418"/>
            <a:ext cx="4935552" cy="428503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How do we ensure our work leads to real outcomes for youth?</a:t>
            </a:r>
            <a:endParaRPr/>
          </a:p>
          <a:p>
            <a:pPr marL="685800" lvl="1" indent="-228600" algn="l" rtl="0">
              <a:lnSpc>
                <a:spcPct val="90000"/>
              </a:lnSpc>
              <a:spcBef>
                <a:spcPts val="2200"/>
              </a:spcBef>
              <a:spcAft>
                <a:spcPts val="0"/>
              </a:spcAft>
              <a:buClr>
                <a:schemeClr val="dk1"/>
              </a:buClr>
              <a:buSzPts val="1600"/>
              <a:buFont typeface="Courier New"/>
              <a:buChar char="o"/>
            </a:pPr>
            <a:r>
              <a:rPr lang="en-US">
                <a:solidFill>
                  <a:schemeClr val="dk1"/>
                </a:solidFill>
                <a:latin typeface="Lato"/>
                <a:ea typeface="Lato"/>
                <a:cs typeface="Lato"/>
                <a:sym typeface="Lato"/>
              </a:rPr>
              <a:t>Educate your Team of Educators, Service Systems, and Community Organizations</a:t>
            </a:r>
            <a:endParaRPr/>
          </a:p>
          <a:p>
            <a:pPr marL="0" lvl="0" indent="0" algn="l" rtl="0">
              <a:lnSpc>
                <a:spcPct val="90000"/>
              </a:lnSpc>
              <a:spcBef>
                <a:spcPts val="2200"/>
              </a:spcBef>
              <a:spcAft>
                <a:spcPts val="0"/>
              </a:spcAft>
              <a:buClr>
                <a:srgbClr val="595959"/>
              </a:buClr>
              <a:buSzPts val="1800"/>
              <a:buNone/>
            </a:pPr>
            <a:endParaRPr>
              <a:solidFill>
                <a:schemeClr val="dk1"/>
              </a:solidFill>
              <a:latin typeface="Lato"/>
              <a:ea typeface="Lato"/>
              <a:cs typeface="Lato"/>
              <a:sym typeface="Lato"/>
            </a:endParaRPr>
          </a:p>
        </p:txBody>
      </p:sp>
      <p:sp>
        <p:nvSpPr>
          <p:cNvPr id="465" name="Google Shape;465;p39"/>
          <p:cNvSpPr txBox="1">
            <a:spLocks noGrp="1"/>
          </p:cNvSpPr>
          <p:nvPr>
            <p:ph type="body" idx="2"/>
          </p:nvPr>
        </p:nvSpPr>
        <p:spPr>
          <a:xfrm>
            <a:off x="6548079" y="2021681"/>
            <a:ext cx="4946238" cy="35004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b="1">
                <a:solidFill>
                  <a:schemeClr val="dk1"/>
                </a:solidFill>
                <a:latin typeface="Lato"/>
                <a:ea typeface="Lato"/>
                <a:cs typeface="Lato"/>
                <a:sym typeface="Lato"/>
              </a:rPr>
              <a:t>Strategies</a:t>
            </a:r>
            <a:endParaRPr b="1">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Initiative Mapping </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Community Mapping</a:t>
            </a:r>
            <a:endParaRPr>
              <a:solidFill>
                <a:schemeClr val="dk1"/>
              </a:solidFill>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Educator Outreach</a:t>
            </a:r>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Speakers</a:t>
            </a:r>
            <a:endParaRPr>
              <a:solidFill>
                <a:schemeClr val="dk1"/>
              </a:solidFill>
            </a:endParaRPr>
          </a:p>
          <a:p>
            <a:pPr marL="228600" lvl="0" indent="-228600" algn="l" rtl="0">
              <a:lnSpc>
                <a:spcPct val="90000"/>
              </a:lnSpc>
              <a:spcBef>
                <a:spcPts val="2200"/>
              </a:spcBef>
              <a:spcAft>
                <a:spcPts val="0"/>
              </a:spcAft>
              <a:buClr>
                <a:schemeClr val="dk1"/>
              </a:buClr>
              <a:buSzPts val="1800"/>
              <a:buChar char="•"/>
            </a:pPr>
            <a:r>
              <a:rPr lang="en-US">
                <a:solidFill>
                  <a:schemeClr val="dk1"/>
                </a:solidFill>
                <a:latin typeface="Lato"/>
                <a:ea typeface="Lato"/>
                <a:cs typeface="Lato"/>
                <a:sym typeface="Lato"/>
              </a:rPr>
              <a:t>Transition Event</a:t>
            </a:r>
            <a:endParaRPr/>
          </a:p>
          <a:p>
            <a:pPr marL="228600" lvl="0" indent="-114300" algn="l" rtl="0">
              <a:lnSpc>
                <a:spcPct val="90000"/>
              </a:lnSpc>
              <a:spcBef>
                <a:spcPts val="2200"/>
              </a:spcBef>
              <a:spcAft>
                <a:spcPts val="0"/>
              </a:spcAft>
              <a:buClr>
                <a:srgbClr val="595959"/>
              </a:buClr>
              <a:buSzPts val="1800"/>
              <a:buNone/>
            </a:pPr>
            <a:endParaRPr>
              <a:solidFill>
                <a:schemeClr val="dk1"/>
              </a:solidFill>
              <a:latin typeface="Lato"/>
              <a:ea typeface="Lato"/>
              <a:cs typeface="Lato"/>
              <a:sym typeface="Lato"/>
            </a:endParaRPr>
          </a:p>
          <a:p>
            <a:pPr marL="228600" lvl="0" indent="-114300" algn="l" rtl="0">
              <a:lnSpc>
                <a:spcPct val="90000"/>
              </a:lnSpc>
              <a:spcBef>
                <a:spcPts val="2200"/>
              </a:spcBef>
              <a:spcAft>
                <a:spcPts val="0"/>
              </a:spcAft>
              <a:buClr>
                <a:srgbClr val="595959"/>
              </a:buClr>
              <a:buSzPts val="1800"/>
              <a:buNone/>
            </a:pPr>
            <a:endParaRPr>
              <a:solidFill>
                <a:schemeClr val="dk1"/>
              </a:solidFill>
              <a:latin typeface="Lato"/>
              <a:ea typeface="Lato"/>
              <a:cs typeface="Lato"/>
              <a:sym typeface="Lato"/>
            </a:endParaRPr>
          </a:p>
          <a:p>
            <a:pPr marL="228600" lvl="0" indent="-114300" algn="l" rtl="0">
              <a:lnSpc>
                <a:spcPct val="90000"/>
              </a:lnSpc>
              <a:spcBef>
                <a:spcPts val="2200"/>
              </a:spcBef>
              <a:spcAft>
                <a:spcPts val="0"/>
              </a:spcAft>
              <a:buClr>
                <a:srgbClr val="595959"/>
              </a:buClr>
              <a:buSzPts val="1800"/>
              <a:buNone/>
            </a:pPr>
            <a:endParaRPr/>
          </a:p>
        </p:txBody>
      </p:sp>
      <p:sp>
        <p:nvSpPr>
          <p:cNvPr id="466" name="Google Shape;466;p39"/>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67" name="Google Shape;467;p39" descr="A person standing in front of a group of people presenting to them."/>
          <p:cNvPicPr preferRelativeResize="0"/>
          <p:nvPr/>
        </p:nvPicPr>
        <p:blipFill rotWithShape="1">
          <a:blip r:embed="rId3">
            <a:alphaModFix/>
          </a:blip>
          <a:srcRect/>
          <a:stretch/>
        </p:blipFill>
        <p:spPr>
          <a:xfrm>
            <a:off x="1558936" y="3771900"/>
            <a:ext cx="3384527" cy="228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32" name="Google Shape;132;p4" descr="A group of people sitting at a table&#10;&#10;AI-generated content may be incorrect."/>
          <p:cNvPicPr preferRelativeResize="0">
            <a:picLocks noGrp="1"/>
          </p:cNvPicPr>
          <p:nvPr>
            <p:ph type="body" idx="1"/>
          </p:nvPr>
        </p:nvPicPr>
        <p:blipFill rotWithShape="1">
          <a:blip r:embed="rId3">
            <a:alphaModFix/>
          </a:blip>
          <a:srcRect/>
          <a:stretch/>
        </p:blipFill>
        <p:spPr>
          <a:xfrm>
            <a:off x="770687" y="2872739"/>
            <a:ext cx="4569462" cy="2517141"/>
          </a:xfrm>
          <a:prstGeom prst="rect">
            <a:avLst/>
          </a:prstGeom>
          <a:noFill/>
          <a:ln>
            <a:noFill/>
          </a:ln>
        </p:spPr>
      </p:pic>
      <p:sp>
        <p:nvSpPr>
          <p:cNvPr id="133" name="Google Shape;133;p4"/>
          <p:cNvSpPr txBox="1"/>
          <p:nvPr/>
        </p:nvSpPr>
        <p:spPr>
          <a:xfrm>
            <a:off x="6602814" y="2321673"/>
            <a:ext cx="4933090" cy="3624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dk1"/>
                </a:solidFill>
                <a:latin typeface="Lato"/>
                <a:ea typeface="Lato"/>
                <a:cs typeface="Lato"/>
                <a:sym typeface="Lato"/>
              </a:rPr>
              <a:t>Speed Networking</a:t>
            </a:r>
            <a:endParaRPr sz="3600">
              <a:solidFill>
                <a:schemeClr val="dk1"/>
              </a:solidFill>
              <a:latin typeface="Lato"/>
              <a:ea typeface="Lato"/>
              <a:cs typeface="Lato"/>
              <a:sym typeface="Lato"/>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a:p>
            <a:pPr marL="285750" marR="0" lvl="0" indent="-285750" algn="l" rtl="0">
              <a:lnSpc>
                <a:spcPct val="125000"/>
              </a:lnSpc>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Tell me about your work and how you support transition.</a:t>
            </a:r>
            <a:endParaRPr/>
          </a:p>
          <a:p>
            <a:pPr marL="285750" marR="0" lvl="0" indent="-285750" algn="l" rtl="0">
              <a:lnSpc>
                <a:spcPct val="125000"/>
              </a:lnSpc>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What are you invested in when it comes to youth in transition?</a:t>
            </a:r>
            <a:endParaRPr sz="1800">
              <a:solidFill>
                <a:schemeClr val="dk1"/>
              </a:solidFill>
              <a:latin typeface="Lato"/>
              <a:ea typeface="Lato"/>
              <a:cs typeface="Lato"/>
              <a:sym typeface="Lato"/>
            </a:endParaRPr>
          </a:p>
          <a:p>
            <a:pPr marL="285750" marR="0" lvl="0" indent="-285750" algn="l" rtl="0">
              <a:lnSpc>
                <a:spcPct val="125000"/>
              </a:lnSpc>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What transition partners do you connect with to support youth transition?</a:t>
            </a:r>
            <a:endParaRPr sz="1800">
              <a:solidFill>
                <a:schemeClr val="dk1"/>
              </a:solidFill>
              <a:latin typeface="Lato"/>
              <a:ea typeface="Lato"/>
              <a:cs typeface="Lato"/>
              <a:sym typeface="Lato"/>
            </a:endParaRPr>
          </a:p>
          <a:p>
            <a:pPr marL="0" marR="0" lvl="0" indent="0" algn="l" rtl="0">
              <a:lnSpc>
                <a:spcPct val="125000"/>
              </a:lnSpc>
              <a:spcBef>
                <a:spcPts val="0"/>
              </a:spcBef>
              <a:spcAft>
                <a:spcPts val="0"/>
              </a:spcAft>
              <a:buNone/>
            </a:pPr>
            <a:endParaRPr sz="1800" b="1">
              <a:solidFill>
                <a:schemeClr val="dk1"/>
              </a:solidFill>
              <a:latin typeface="Lato"/>
              <a:ea typeface="Lato"/>
              <a:cs typeface="Lato"/>
              <a:sym typeface="Lato"/>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p:txBody>
      </p:sp>
      <p:sp>
        <p:nvSpPr>
          <p:cNvPr id="134" name="Google Shape;134;p4"/>
          <p:cNvSpPr txBox="1">
            <a:spLocks noGrp="1"/>
          </p:cNvSpPr>
          <p:nvPr>
            <p:ph type="title"/>
          </p:nvPr>
        </p:nvSpPr>
        <p:spPr>
          <a:xfrm>
            <a:off x="914400" y="921335"/>
            <a:ext cx="4802372" cy="9971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Activity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40"/>
          <p:cNvSpPr txBox="1">
            <a:spLocks noGrp="1"/>
          </p:cNvSpPr>
          <p:nvPr>
            <p:ph type="title"/>
          </p:nvPr>
        </p:nvSpPr>
        <p:spPr>
          <a:xfrm>
            <a:off x="914400" y="921335"/>
            <a:ext cx="4802372" cy="9971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Activity</a:t>
            </a:r>
            <a:endParaRPr/>
          </a:p>
        </p:txBody>
      </p:sp>
      <p:sp>
        <p:nvSpPr>
          <p:cNvPr id="474" name="Google Shape;474;p40"/>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
        <p:nvSpPr>
          <p:cNvPr id="475" name="Google Shape;475;p40"/>
          <p:cNvSpPr txBox="1"/>
          <p:nvPr/>
        </p:nvSpPr>
        <p:spPr>
          <a:xfrm>
            <a:off x="5248148" y="3081119"/>
            <a:ext cx="6573506" cy="175432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Action Plan Template</a:t>
            </a:r>
            <a:r>
              <a:rPr lang="en-US"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marL="742950" marR="0" lvl="1" indent="-285750" algn="l" rtl="0">
              <a:spcBef>
                <a:spcPts val="0"/>
              </a:spcBef>
              <a:spcAft>
                <a:spcPts val="0"/>
              </a:spcAft>
              <a:buClr>
                <a:schemeClr val="dk1"/>
              </a:buClr>
              <a:buSzPts val="1800"/>
              <a:buFont typeface="Courier New"/>
              <a:buChar char="o"/>
            </a:pPr>
            <a:r>
              <a:rPr lang="en-US" sz="1800" b="0" i="0" u="none" strike="noStrike" cap="none">
                <a:solidFill>
                  <a:schemeClr val="dk1"/>
                </a:solidFill>
                <a:latin typeface="Lato"/>
                <a:ea typeface="Lato"/>
                <a:cs typeface="Lato"/>
                <a:sym typeface="Lato"/>
              </a:rPr>
              <a:t>Begin filling in team-specific goals, timelines, roles, and benchmarks using a structured planning tool.</a:t>
            </a:r>
            <a:endParaRPr sz="1800" b="0" i="0" u="none" strike="noStrike" cap="none">
              <a:solidFill>
                <a:schemeClr val="dk1"/>
              </a:solidFill>
              <a:latin typeface="Arial"/>
              <a:ea typeface="Arial"/>
              <a:cs typeface="Arial"/>
              <a:sym typeface="Arial"/>
            </a:endParaRPr>
          </a:p>
          <a:p>
            <a:pPr marL="742950" marR="0" lvl="1" indent="-285750" algn="l" rtl="0">
              <a:spcBef>
                <a:spcPts val="0"/>
              </a:spcBef>
              <a:spcAft>
                <a:spcPts val="0"/>
              </a:spcAft>
              <a:buClr>
                <a:schemeClr val="dk1"/>
              </a:buClr>
              <a:buSzPts val="1800"/>
              <a:buFont typeface="Courier New"/>
              <a:buChar char="o"/>
            </a:pPr>
            <a:r>
              <a:rPr lang="en-US" sz="1800" b="0" i="0" u="none" strike="noStrike" cap="none">
                <a:solidFill>
                  <a:schemeClr val="dk1"/>
                </a:solidFill>
                <a:latin typeface="Lato"/>
                <a:ea typeface="Lato"/>
                <a:cs typeface="Lato"/>
                <a:sym typeface="Lato"/>
              </a:rPr>
              <a:t>Utilize the Action Planning Template and example to guide your work.</a:t>
            </a:r>
            <a:endParaRPr/>
          </a:p>
          <a:p>
            <a:pPr marL="0" marR="0" lvl="0" indent="0" algn="l" rtl="0">
              <a:spcBef>
                <a:spcPts val="0"/>
              </a:spcBef>
              <a:spcAft>
                <a:spcPts val="0"/>
              </a:spcAft>
              <a:buNone/>
            </a:pPr>
            <a:endParaRPr sz="1800">
              <a:solidFill>
                <a:schemeClr val="dk1"/>
              </a:solidFill>
              <a:latin typeface="Lato"/>
              <a:ea typeface="Lato"/>
              <a:cs typeface="Lato"/>
              <a:sym typeface="Lato"/>
            </a:endParaRPr>
          </a:p>
        </p:txBody>
      </p:sp>
      <p:pic>
        <p:nvPicPr>
          <p:cNvPr id="476" name="Google Shape;476;p40" descr="A group of people shaking hands"/>
          <p:cNvPicPr preferRelativeResize="0">
            <a:picLocks noGrp="1"/>
          </p:cNvPicPr>
          <p:nvPr>
            <p:ph type="body" idx="1"/>
          </p:nvPr>
        </p:nvPicPr>
        <p:blipFill rotWithShape="1">
          <a:blip r:embed="rId3">
            <a:alphaModFix/>
          </a:blip>
          <a:srcRect/>
          <a:stretch/>
        </p:blipFill>
        <p:spPr>
          <a:xfrm>
            <a:off x="489599" y="2551611"/>
            <a:ext cx="4465794" cy="2965269"/>
          </a:xfrm>
          <a:prstGeom prst="rect">
            <a:avLst/>
          </a:prstGeom>
          <a:noFill/>
          <a:ln>
            <a:noFill/>
          </a:ln>
        </p:spPr>
      </p:pic>
      <p:sp>
        <p:nvSpPr>
          <p:cNvPr id="477" name="Google Shape;477;p40"/>
          <p:cNvSpPr txBox="1"/>
          <p:nvPr/>
        </p:nvSpPr>
        <p:spPr>
          <a:xfrm>
            <a:off x="531746" y="5756216"/>
            <a:ext cx="4381500" cy="730072"/>
          </a:xfrm>
          <a:prstGeom prst="rect">
            <a:avLst/>
          </a:prstGeom>
          <a:noFill/>
          <a:ln>
            <a:noFill/>
          </a:ln>
        </p:spPr>
        <p:txBody>
          <a:bodyPr spcFirstLastPara="1" wrap="square" lIns="91425" tIns="45700" rIns="91425" bIns="45700" anchor="t" anchorCtr="0">
            <a:spAutoFit/>
          </a:bodyPr>
          <a:lstStyle/>
          <a:p>
            <a:pPr marL="0" marR="0" lvl="0" indent="0" algn="l" rtl="0">
              <a:lnSpc>
                <a:spcPct val="117857"/>
              </a:lnSpc>
              <a:spcBef>
                <a:spcPts val="0"/>
              </a:spcBef>
              <a:spcAft>
                <a:spcPts val="0"/>
              </a:spcAft>
              <a:buNone/>
            </a:pPr>
            <a:r>
              <a:rPr lang="en-US" sz="1400">
                <a:solidFill>
                  <a:schemeClr val="dk1"/>
                </a:solidFill>
                <a:latin typeface="Lato"/>
                <a:ea typeface="Lato"/>
                <a:cs typeface="Lato"/>
                <a:sym typeface="Lato"/>
              </a:rPr>
              <a:t>Resource Highlight: ​</a:t>
            </a:r>
            <a:endParaRPr/>
          </a:p>
          <a:p>
            <a:pPr marL="0" marR="0" lvl="0" indent="0" algn="l" rtl="0">
              <a:lnSpc>
                <a:spcPct val="117857"/>
              </a:lnSpc>
              <a:spcBef>
                <a:spcPts val="0"/>
              </a:spcBef>
              <a:spcAft>
                <a:spcPts val="0"/>
              </a:spcAft>
              <a:buNone/>
            </a:pPr>
            <a:r>
              <a:rPr lang="en-US" sz="1400">
                <a:solidFill>
                  <a:schemeClr val="dk1"/>
                </a:solidFill>
                <a:latin typeface="Lato"/>
                <a:ea typeface="Lato"/>
                <a:cs typeface="Lato"/>
                <a:sym typeface="Lato"/>
              </a:rPr>
              <a:t>Action Plan Template</a:t>
            </a:r>
            <a:endParaRPr/>
          </a:p>
          <a:p>
            <a:pPr marL="0" marR="0" lvl="0" indent="0" algn="l" rtl="0">
              <a:lnSpc>
                <a:spcPct val="117857"/>
              </a:lnSpc>
              <a:spcBef>
                <a:spcPts val="0"/>
              </a:spcBef>
              <a:spcAft>
                <a:spcPts val="0"/>
              </a:spcAft>
              <a:buNone/>
            </a:pPr>
            <a:r>
              <a:rPr lang="en-US" sz="1400">
                <a:solidFill>
                  <a:schemeClr val="dk1"/>
                </a:solidFill>
                <a:latin typeface="Lato"/>
                <a:ea typeface="Lato"/>
                <a:cs typeface="Lato"/>
                <a:sym typeface="Lato"/>
              </a:rPr>
              <a:t>Example Action Plan</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1"/>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CCoT RESET – Team Engagement</a:t>
            </a:r>
            <a:endParaRPr b="1">
              <a:latin typeface="Lato"/>
              <a:ea typeface="Lato"/>
              <a:cs typeface="Lato"/>
              <a:sym typeface="Lato"/>
            </a:endParaRPr>
          </a:p>
        </p:txBody>
      </p:sp>
      <p:sp>
        <p:nvSpPr>
          <p:cNvPr id="484" name="Google Shape;484;p41"/>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41</a:t>
            </a:fld>
            <a:endParaRPr/>
          </a:p>
        </p:txBody>
      </p:sp>
      <p:pic>
        <p:nvPicPr>
          <p:cNvPr id="485" name="Google Shape;485;p41" descr="A group of potted plants"/>
          <p:cNvPicPr preferRelativeResize="0"/>
          <p:nvPr/>
        </p:nvPicPr>
        <p:blipFill rotWithShape="1">
          <a:blip r:embed="rId3">
            <a:alphaModFix/>
          </a:blip>
          <a:srcRect t="18189" r="1" b="1"/>
          <a:stretch/>
        </p:blipFill>
        <p:spPr>
          <a:xfrm>
            <a:off x="6825342" y="1582782"/>
            <a:ext cx="4955135" cy="2170613"/>
          </a:xfrm>
          <a:prstGeom prst="rect">
            <a:avLst/>
          </a:prstGeom>
          <a:noFill/>
          <a:ln>
            <a:noFill/>
          </a:ln>
        </p:spPr>
      </p:pic>
      <p:pic>
        <p:nvPicPr>
          <p:cNvPr id="486" name="Google Shape;486;p41" descr="A green rectangular object with a letters making up RESET. The T is emphasized."/>
          <p:cNvPicPr preferRelativeResize="0"/>
          <p:nvPr/>
        </p:nvPicPr>
        <p:blipFill rotWithShape="1">
          <a:blip r:embed="rId4">
            <a:alphaModFix/>
          </a:blip>
          <a:srcRect/>
          <a:stretch/>
        </p:blipFill>
        <p:spPr>
          <a:xfrm>
            <a:off x="3177103" y="3759671"/>
            <a:ext cx="8607768" cy="216011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6EDE7"/>
        </a:solidFill>
        <a:effectLst/>
      </p:bgPr>
    </p:bg>
    <p:spTree>
      <p:nvGrpSpPr>
        <p:cNvPr id="1" name="Shape 491"/>
        <p:cNvGrpSpPr/>
        <p:nvPr/>
      </p:nvGrpSpPr>
      <p:grpSpPr>
        <a:xfrm>
          <a:off x="0" y="0"/>
          <a:ext cx="0" cy="0"/>
          <a:chOff x="0" y="0"/>
          <a:chExt cx="0" cy="0"/>
        </a:xfrm>
      </p:grpSpPr>
      <p:sp>
        <p:nvSpPr>
          <p:cNvPr id="492" name="Google Shape;492;p42"/>
          <p:cNvSpPr txBox="1">
            <a:spLocks noGrp="1"/>
          </p:cNvSpPr>
          <p:nvPr>
            <p:ph type="title"/>
          </p:nvPr>
        </p:nvSpPr>
        <p:spPr>
          <a:xfrm>
            <a:off x="914400" y="921335"/>
            <a:ext cx="4802372" cy="96629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Objectives:</a:t>
            </a:r>
            <a:endParaRPr/>
          </a:p>
        </p:txBody>
      </p:sp>
      <p:sp>
        <p:nvSpPr>
          <p:cNvPr id="493" name="Google Shape;493;p42"/>
          <p:cNvSpPr txBox="1">
            <a:spLocks noGrp="1"/>
          </p:cNvSpPr>
          <p:nvPr>
            <p:ph type="body" idx="1"/>
          </p:nvPr>
        </p:nvSpPr>
        <p:spPr>
          <a:xfrm>
            <a:off x="914400" y="2015489"/>
            <a:ext cx="4802735" cy="3495999"/>
          </a:xfrm>
          <a:prstGeom prst="rect">
            <a:avLst/>
          </a:prstGeom>
          <a:noFill/>
          <a:ln>
            <a:noFill/>
          </a:ln>
        </p:spPr>
        <p:txBody>
          <a:bodyPr spcFirstLastPara="1" wrap="square" lIns="91425" tIns="45700" rIns="91425" bIns="45700" anchor="t" anchorCtr="0">
            <a:normAutofit/>
          </a:bodyPr>
          <a:lstStyle/>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Strengthen engagement through shared leadership and continuous communication.</a:t>
            </a:r>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Foster a culture of collaboration and inclusivity among all transition stakeholders.</a:t>
            </a:r>
            <a:endParaRPr>
              <a:solidFill>
                <a:schemeClr val="dk1"/>
              </a:solidFill>
              <a:latin typeface="Lato"/>
              <a:ea typeface="Lato"/>
              <a:cs typeface="Lato"/>
              <a:sym typeface="Lato"/>
            </a:endParaRPr>
          </a:p>
          <a:p>
            <a:pPr marL="285750" lvl="0" indent="-285750" algn="l" rtl="0">
              <a:lnSpc>
                <a:spcPct val="125000"/>
              </a:lnSpc>
              <a:spcBef>
                <a:spcPts val="0"/>
              </a:spcBef>
              <a:spcAft>
                <a:spcPts val="0"/>
              </a:spcAft>
              <a:buClr>
                <a:schemeClr val="dk1"/>
              </a:buClr>
              <a:buSzPts val="1800"/>
              <a:buFont typeface="Arial"/>
              <a:buChar char="•"/>
            </a:pPr>
            <a:r>
              <a:rPr lang="en-US">
                <a:solidFill>
                  <a:schemeClr val="dk1"/>
                </a:solidFill>
                <a:latin typeface="Lato"/>
                <a:ea typeface="Lato"/>
                <a:cs typeface="Lato"/>
                <a:sym typeface="Lato"/>
              </a:rPr>
              <a:t>Ensure all voices are valued and represented in the transition planning process.</a:t>
            </a:r>
            <a:endParaRPr>
              <a:solidFill>
                <a:schemeClr val="dk1"/>
              </a:solidFill>
              <a:latin typeface="Lato"/>
              <a:ea typeface="Lato"/>
              <a:cs typeface="Lato"/>
              <a:sym typeface="Lato"/>
            </a:endParaRPr>
          </a:p>
          <a:p>
            <a:pPr marL="0" lvl="0" indent="0" algn="l" rtl="0">
              <a:lnSpc>
                <a:spcPct val="125000"/>
              </a:lnSpc>
              <a:spcBef>
                <a:spcPts val="0"/>
              </a:spcBef>
              <a:spcAft>
                <a:spcPts val="0"/>
              </a:spcAft>
              <a:buClr>
                <a:srgbClr val="595959"/>
              </a:buClr>
              <a:buSzPts val="1800"/>
              <a:buNone/>
            </a:pPr>
            <a:endParaRPr>
              <a:solidFill>
                <a:schemeClr val="dk1"/>
              </a:solidFill>
              <a:latin typeface="Lato"/>
              <a:ea typeface="Lato"/>
              <a:cs typeface="Lato"/>
              <a:sym typeface="Lato"/>
            </a:endParaRPr>
          </a:p>
        </p:txBody>
      </p:sp>
      <p:pic>
        <p:nvPicPr>
          <p:cNvPr id="494" name="Google Shape;494;p42" descr="A person holding a plant"/>
          <p:cNvPicPr preferRelativeResize="0">
            <a:picLocks noGrp="1"/>
          </p:cNvPicPr>
          <p:nvPr>
            <p:ph type="pic" idx="2"/>
          </p:nvPr>
        </p:nvPicPr>
        <p:blipFill rotWithShape="1">
          <a:blip r:embed="rId3">
            <a:alphaModFix/>
          </a:blip>
          <a:srcRect l="12132" r="12132"/>
          <a:stretch/>
        </p:blipFill>
        <p:spPr>
          <a:xfrm>
            <a:off x="6478588" y="920750"/>
            <a:ext cx="5713412" cy="5029200"/>
          </a:xfrm>
          <a:prstGeom prst="rect">
            <a:avLst/>
          </a:prstGeom>
          <a:noFill/>
          <a:ln>
            <a:noFill/>
          </a:ln>
        </p:spPr>
      </p:pic>
      <p:sp>
        <p:nvSpPr>
          <p:cNvPr id="495" name="Google Shape;495;p42"/>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43"/>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Lato"/>
              <a:buNone/>
            </a:pPr>
            <a:r>
              <a:rPr lang="en-US" b="1">
                <a:solidFill>
                  <a:schemeClr val="dk1"/>
                </a:solidFill>
                <a:latin typeface="Lato"/>
                <a:ea typeface="Lato"/>
                <a:cs typeface="Lato"/>
                <a:sym typeface="Lato"/>
              </a:rPr>
              <a:t>How Do We Keep Moving Forward?</a:t>
            </a:r>
            <a:endParaRPr b="1">
              <a:solidFill>
                <a:schemeClr val="dk1"/>
              </a:solidFill>
            </a:endParaRPr>
          </a:p>
        </p:txBody>
      </p:sp>
      <p:sp>
        <p:nvSpPr>
          <p:cNvPr id="502" name="Google Shape;502;p43"/>
          <p:cNvSpPr txBox="1">
            <a:spLocks noGrp="1"/>
          </p:cNvSpPr>
          <p:nvPr>
            <p:ph type="body" idx="1"/>
          </p:nvPr>
        </p:nvSpPr>
        <p:spPr>
          <a:xfrm>
            <a:off x="929640" y="2163868"/>
            <a:ext cx="8251281" cy="413858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Font typeface="Arial"/>
              <a:buChar char="•"/>
            </a:pPr>
            <a:r>
              <a:rPr lang="en-US" b="1">
                <a:solidFill>
                  <a:schemeClr val="dk1"/>
                </a:solidFill>
                <a:latin typeface="Lato"/>
                <a:ea typeface="Lato"/>
                <a:cs typeface="Lato"/>
                <a:sym typeface="Lato"/>
              </a:rPr>
              <a:t>Buy-in &amp; Motivation:</a:t>
            </a:r>
            <a:r>
              <a:rPr lang="en-US">
                <a:solidFill>
                  <a:schemeClr val="dk1"/>
                </a:solidFill>
                <a:latin typeface="Lato"/>
                <a:ea typeface="Lato"/>
                <a:cs typeface="Lato"/>
                <a:sym typeface="Lato"/>
              </a:rPr>
              <a:t> Clarify the purpose and goals. Why does this work matter?</a:t>
            </a:r>
            <a:endParaRPr/>
          </a:p>
          <a:p>
            <a:pPr marL="228600" lvl="0" indent="-228600" algn="l" rtl="0">
              <a:lnSpc>
                <a:spcPct val="90000"/>
              </a:lnSpc>
              <a:spcBef>
                <a:spcPts val="2200"/>
              </a:spcBef>
              <a:spcAft>
                <a:spcPts val="0"/>
              </a:spcAft>
              <a:buClr>
                <a:schemeClr val="dk1"/>
              </a:buClr>
              <a:buSzPts val="1800"/>
              <a:buFont typeface="Arial"/>
              <a:buChar char="•"/>
            </a:pPr>
            <a:r>
              <a:rPr lang="en-US" b="1">
                <a:solidFill>
                  <a:schemeClr val="dk1"/>
                </a:solidFill>
                <a:latin typeface="Lato"/>
                <a:ea typeface="Lato"/>
                <a:cs typeface="Lato"/>
                <a:sym typeface="Lato"/>
              </a:rPr>
              <a:t>Engagement Strategies:</a:t>
            </a:r>
            <a:r>
              <a:rPr lang="en-US">
                <a:solidFill>
                  <a:schemeClr val="dk1"/>
                </a:solidFill>
                <a:latin typeface="Lato"/>
                <a:ea typeface="Lato"/>
                <a:cs typeface="Lato"/>
                <a:sym typeface="Lato"/>
              </a:rPr>
              <a:t> Maintain strong participation and involvement from all partners.</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Font typeface="Arial"/>
              <a:buChar char="•"/>
            </a:pPr>
            <a:r>
              <a:rPr lang="en-US" b="1">
                <a:solidFill>
                  <a:schemeClr val="dk1"/>
                </a:solidFill>
                <a:latin typeface="Lato"/>
                <a:ea typeface="Lato"/>
                <a:cs typeface="Lato"/>
                <a:sym typeface="Lato"/>
              </a:rPr>
              <a:t>Effective Communication &amp; Relationship Building:</a:t>
            </a:r>
            <a:r>
              <a:rPr lang="en-US">
                <a:solidFill>
                  <a:schemeClr val="dk1"/>
                </a:solidFill>
                <a:latin typeface="Lato"/>
                <a:ea typeface="Lato"/>
                <a:cs typeface="Lato"/>
                <a:sym typeface="Lato"/>
              </a:rPr>
              <a:t> Use regular follow-ups, invite new voices, and cultivate shared leadership.</a:t>
            </a:r>
            <a:endParaRPr>
              <a:solidFill>
                <a:schemeClr val="dk1"/>
              </a:solidFill>
              <a:latin typeface="Lato"/>
              <a:ea typeface="Lato"/>
              <a:cs typeface="Lato"/>
              <a:sym typeface="Lato"/>
            </a:endParaRPr>
          </a:p>
          <a:p>
            <a:pPr marL="228600" lvl="0" indent="-114300" algn="l" rtl="0">
              <a:lnSpc>
                <a:spcPct val="90000"/>
              </a:lnSpc>
              <a:spcBef>
                <a:spcPts val="2200"/>
              </a:spcBef>
              <a:spcAft>
                <a:spcPts val="0"/>
              </a:spcAft>
              <a:buClr>
                <a:srgbClr val="595959"/>
              </a:buClr>
              <a:buSzPts val="1800"/>
              <a:buFont typeface="Arial"/>
              <a:buNone/>
            </a:pPr>
            <a:endParaRPr>
              <a:solidFill>
                <a:schemeClr val="dk1"/>
              </a:solidFill>
              <a:latin typeface="Lato"/>
              <a:ea typeface="Lato"/>
              <a:cs typeface="Lato"/>
              <a:sym typeface="Lato"/>
            </a:endParaRPr>
          </a:p>
          <a:p>
            <a:pPr marL="228600" lvl="0" indent="-114300" algn="l" rtl="0">
              <a:lnSpc>
                <a:spcPct val="90000"/>
              </a:lnSpc>
              <a:spcBef>
                <a:spcPts val="2200"/>
              </a:spcBef>
              <a:spcAft>
                <a:spcPts val="0"/>
              </a:spcAft>
              <a:buClr>
                <a:srgbClr val="595959"/>
              </a:buClr>
              <a:buSzPts val="1800"/>
              <a:buFont typeface="Arial"/>
              <a:buNone/>
            </a:pPr>
            <a:endParaRPr>
              <a:solidFill>
                <a:schemeClr val="dk1"/>
              </a:solidFill>
              <a:latin typeface="Lato"/>
              <a:ea typeface="Lato"/>
              <a:cs typeface="Lato"/>
              <a:sym typeface="Lato"/>
            </a:endParaRPr>
          </a:p>
          <a:p>
            <a:pPr marL="228600" lvl="0" indent="-114300" algn="l" rtl="0">
              <a:lnSpc>
                <a:spcPct val="90000"/>
              </a:lnSpc>
              <a:spcBef>
                <a:spcPts val="2200"/>
              </a:spcBef>
              <a:spcAft>
                <a:spcPts val="0"/>
              </a:spcAft>
              <a:buClr>
                <a:srgbClr val="595959"/>
              </a:buClr>
              <a:buSzPts val="1800"/>
              <a:buFont typeface="Arial"/>
              <a:buNone/>
            </a:pPr>
            <a:endParaRPr b="1">
              <a:solidFill>
                <a:schemeClr val="dk1"/>
              </a:solidFill>
              <a:latin typeface="Arial"/>
              <a:ea typeface="Arial"/>
              <a:cs typeface="Arial"/>
              <a:sym typeface="Arial"/>
            </a:endParaRPr>
          </a:p>
          <a:p>
            <a:pPr marL="0" lvl="0" indent="0" algn="l" rtl="0">
              <a:lnSpc>
                <a:spcPct val="90000"/>
              </a:lnSpc>
              <a:spcBef>
                <a:spcPts val="2200"/>
              </a:spcBef>
              <a:spcAft>
                <a:spcPts val="0"/>
              </a:spcAft>
              <a:buClr>
                <a:srgbClr val="595959"/>
              </a:buClr>
              <a:buSzPts val="1800"/>
              <a:buNone/>
            </a:pPr>
            <a:endParaRPr b="1">
              <a:solidFill>
                <a:schemeClr val="dk1"/>
              </a:solidFill>
              <a:latin typeface="Lato"/>
              <a:ea typeface="Lato"/>
              <a:cs typeface="Lato"/>
              <a:sym typeface="Lato"/>
            </a:endParaRPr>
          </a:p>
        </p:txBody>
      </p:sp>
      <p:pic>
        <p:nvPicPr>
          <p:cNvPr id="503" name="Google Shape;503;p43" descr="A group of people talking"/>
          <p:cNvPicPr preferRelativeResize="0">
            <a:picLocks noGrp="1"/>
          </p:cNvPicPr>
          <p:nvPr>
            <p:ph type="body" idx="2"/>
          </p:nvPr>
        </p:nvPicPr>
        <p:blipFill rotWithShape="1">
          <a:blip r:embed="rId3">
            <a:alphaModFix/>
          </a:blip>
          <a:srcRect/>
          <a:stretch/>
        </p:blipFill>
        <p:spPr>
          <a:xfrm>
            <a:off x="9423434" y="2551880"/>
            <a:ext cx="2021806" cy="2983523"/>
          </a:xfrm>
          <a:prstGeom prst="rect">
            <a:avLst/>
          </a:prstGeom>
          <a:noFill/>
          <a:ln>
            <a:noFill/>
          </a:ln>
        </p:spPr>
      </p:pic>
      <p:sp>
        <p:nvSpPr>
          <p:cNvPr id="504" name="Google Shape;504;p43"/>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4"/>
          <p:cNvSpPr txBox="1">
            <a:spLocks noGrp="1"/>
          </p:cNvSpPr>
          <p:nvPr>
            <p:ph type="title"/>
          </p:nvPr>
        </p:nvSpPr>
        <p:spPr>
          <a:xfrm>
            <a:off x="914400" y="921335"/>
            <a:ext cx="4802372" cy="9971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Lato"/>
              <a:buNone/>
            </a:pPr>
            <a:r>
              <a:rPr lang="en-US" b="1">
                <a:solidFill>
                  <a:schemeClr val="dk1"/>
                </a:solidFill>
                <a:latin typeface="Lato"/>
                <a:ea typeface="Lato"/>
                <a:cs typeface="Lato"/>
                <a:sym typeface="Lato"/>
              </a:rPr>
              <a:t>Activity</a:t>
            </a:r>
            <a:endParaRPr/>
          </a:p>
        </p:txBody>
      </p:sp>
      <p:sp>
        <p:nvSpPr>
          <p:cNvPr id="511" name="Google Shape;511;p44"/>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512" name="Google Shape;512;p44"/>
          <p:cNvSpPr txBox="1"/>
          <p:nvPr/>
        </p:nvSpPr>
        <p:spPr>
          <a:xfrm>
            <a:off x="5121946" y="2321673"/>
            <a:ext cx="6413958" cy="38636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Lato"/>
                <a:ea typeface="Lato"/>
                <a:cs typeface="Lato"/>
                <a:sym typeface="Lato"/>
              </a:rPr>
              <a:t>Team Engagement Activity</a:t>
            </a:r>
            <a:endParaRPr sz="3600">
              <a:solidFill>
                <a:schemeClr val="dk1"/>
              </a:solidFill>
              <a:latin typeface="Lato"/>
              <a:ea typeface="Lato"/>
              <a:cs typeface="Lato"/>
              <a:sym typeface="Lato"/>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a:p>
            <a:pPr marL="0" marR="0" lvl="0" indent="-11430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Why does this work matter to our team and community?</a:t>
            </a:r>
            <a:endParaRPr sz="1800">
              <a:solidFill>
                <a:schemeClr val="dk1"/>
              </a:solidFill>
              <a:latin typeface="Lato"/>
              <a:ea typeface="Lato"/>
              <a:cs typeface="Lato"/>
              <a:sym typeface="Lato"/>
            </a:endParaRPr>
          </a:p>
          <a:p>
            <a:pPr marL="0" marR="0" lvl="0" indent="-11430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How can we increase engagement from:</a:t>
            </a:r>
            <a:endParaRPr sz="1800">
              <a:solidFill>
                <a:schemeClr val="dk1"/>
              </a:solidFill>
              <a:latin typeface="Lato"/>
              <a:ea typeface="Lato"/>
              <a:cs typeface="Lato"/>
              <a:sym typeface="Lato"/>
            </a:endParaRPr>
          </a:p>
          <a:p>
            <a:pPr marL="457200" marR="0" lvl="1" indent="-114300" algn="l" rtl="0">
              <a:spcBef>
                <a:spcPts val="0"/>
              </a:spcBef>
              <a:spcAft>
                <a:spcPts val="0"/>
              </a:spcAft>
              <a:buClr>
                <a:schemeClr val="dk1"/>
              </a:buClr>
              <a:buSzPts val="1800"/>
              <a:buFont typeface="Arial"/>
              <a:buChar char="•"/>
            </a:pPr>
            <a:r>
              <a:rPr lang="en-US" sz="1800" b="0" i="0" u="none" strike="noStrike" cap="none">
                <a:solidFill>
                  <a:schemeClr val="dk1"/>
                </a:solidFill>
                <a:latin typeface="Lato"/>
                <a:ea typeface="Lato"/>
                <a:cs typeface="Lato"/>
                <a:sym typeface="Lato"/>
              </a:rPr>
              <a:t>Educators</a:t>
            </a:r>
            <a:endParaRPr sz="1800" b="0" i="0" u="none" strike="noStrike" cap="none">
              <a:solidFill>
                <a:schemeClr val="dk1"/>
              </a:solidFill>
              <a:latin typeface="Lato"/>
              <a:ea typeface="Lato"/>
              <a:cs typeface="Lato"/>
              <a:sym typeface="Lato"/>
            </a:endParaRPr>
          </a:p>
          <a:p>
            <a:pPr marL="457200" marR="0" lvl="1" indent="-114300" algn="l" rtl="0">
              <a:spcBef>
                <a:spcPts val="0"/>
              </a:spcBef>
              <a:spcAft>
                <a:spcPts val="0"/>
              </a:spcAft>
              <a:buClr>
                <a:schemeClr val="dk1"/>
              </a:buClr>
              <a:buSzPts val="1800"/>
              <a:buFont typeface="Arial"/>
              <a:buChar char="•"/>
            </a:pPr>
            <a:r>
              <a:rPr lang="en-US" sz="1800" b="0" i="0" u="none" strike="noStrike" cap="none">
                <a:solidFill>
                  <a:schemeClr val="dk1"/>
                </a:solidFill>
                <a:latin typeface="Lato"/>
                <a:ea typeface="Lato"/>
                <a:cs typeface="Lato"/>
                <a:sym typeface="Lato"/>
              </a:rPr>
              <a:t>Youth</a:t>
            </a:r>
            <a:endParaRPr sz="1800" b="0" i="0" u="none" strike="noStrike" cap="none">
              <a:solidFill>
                <a:schemeClr val="dk1"/>
              </a:solidFill>
              <a:latin typeface="Lato"/>
              <a:ea typeface="Lato"/>
              <a:cs typeface="Lato"/>
              <a:sym typeface="Lato"/>
            </a:endParaRPr>
          </a:p>
          <a:p>
            <a:pPr marL="457200" marR="0" lvl="1" indent="-114300" algn="l" rtl="0">
              <a:spcBef>
                <a:spcPts val="0"/>
              </a:spcBef>
              <a:spcAft>
                <a:spcPts val="0"/>
              </a:spcAft>
              <a:buClr>
                <a:schemeClr val="dk1"/>
              </a:buClr>
              <a:buSzPts val="1800"/>
              <a:buFont typeface="Arial"/>
              <a:buChar char="•"/>
            </a:pPr>
            <a:r>
              <a:rPr lang="en-US" sz="1800" b="0" i="0" u="none" strike="noStrike" cap="none">
                <a:solidFill>
                  <a:schemeClr val="dk1"/>
                </a:solidFill>
                <a:latin typeface="Lato"/>
                <a:ea typeface="Lato"/>
                <a:cs typeface="Lato"/>
                <a:sym typeface="Lato"/>
              </a:rPr>
              <a:t>Families</a:t>
            </a:r>
            <a:endParaRPr sz="1800" b="0" i="0" u="none" strike="noStrike" cap="none">
              <a:solidFill>
                <a:schemeClr val="dk1"/>
              </a:solidFill>
              <a:latin typeface="Lato"/>
              <a:ea typeface="Lato"/>
              <a:cs typeface="Lato"/>
              <a:sym typeface="Lato"/>
            </a:endParaRPr>
          </a:p>
          <a:p>
            <a:pPr marL="457200" marR="0" lvl="1" indent="-114300" algn="l" rtl="0">
              <a:spcBef>
                <a:spcPts val="0"/>
              </a:spcBef>
              <a:spcAft>
                <a:spcPts val="0"/>
              </a:spcAft>
              <a:buClr>
                <a:schemeClr val="dk1"/>
              </a:buClr>
              <a:buSzPts val="1800"/>
              <a:buFont typeface="Arial"/>
              <a:buChar char="•"/>
            </a:pPr>
            <a:r>
              <a:rPr lang="en-US" sz="1800" b="0" i="0" u="none" strike="noStrike" cap="none">
                <a:solidFill>
                  <a:schemeClr val="dk1"/>
                </a:solidFill>
                <a:latin typeface="Lato"/>
                <a:ea typeface="Lato"/>
                <a:cs typeface="Lato"/>
                <a:sym typeface="Lato"/>
              </a:rPr>
              <a:t>Other transition partners</a:t>
            </a:r>
            <a:endParaRPr/>
          </a:p>
          <a:p>
            <a:pPr marL="0" marR="0" lvl="0" indent="-11430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How do we maintain involvement over time?</a:t>
            </a:r>
            <a:endParaRPr/>
          </a:p>
          <a:p>
            <a:pPr marL="0" marR="0" lvl="0" indent="-11430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How do we practice and promote shared leadership?</a:t>
            </a:r>
            <a:endParaRPr/>
          </a:p>
          <a:p>
            <a:pPr marL="285750" marR="0" lvl="0" indent="-171450" algn="l" rtl="0">
              <a:lnSpc>
                <a:spcPct val="125000"/>
              </a:lnSpc>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a:p>
            <a:pPr marL="285750" marR="0" lvl="0" indent="-171450" algn="l" rtl="0">
              <a:lnSpc>
                <a:spcPct val="125000"/>
              </a:lnSpc>
              <a:spcBef>
                <a:spcPts val="0"/>
              </a:spcBef>
              <a:spcAft>
                <a:spcPts val="0"/>
              </a:spcAft>
              <a:buClr>
                <a:schemeClr val="dk1"/>
              </a:buClr>
              <a:buSzPts val="1800"/>
              <a:buFont typeface="Arial"/>
              <a:buNone/>
            </a:pPr>
            <a:endParaRPr sz="1800" b="1">
              <a:solidFill>
                <a:schemeClr val="dk1"/>
              </a:solidFill>
              <a:latin typeface="Lato"/>
              <a:ea typeface="Lato"/>
              <a:cs typeface="Lato"/>
              <a:sym typeface="Lato"/>
            </a:endParaRPr>
          </a:p>
        </p:txBody>
      </p:sp>
      <p:pic>
        <p:nvPicPr>
          <p:cNvPr id="513" name="Google Shape;513;p44" descr="A group of people dancing"/>
          <p:cNvPicPr preferRelativeResize="0">
            <a:picLocks noGrp="1"/>
          </p:cNvPicPr>
          <p:nvPr>
            <p:ph type="body" idx="1"/>
          </p:nvPr>
        </p:nvPicPr>
        <p:blipFill rotWithShape="1">
          <a:blip r:embed="rId3">
            <a:alphaModFix/>
          </a:blip>
          <a:srcRect/>
          <a:stretch/>
        </p:blipFill>
        <p:spPr>
          <a:xfrm>
            <a:off x="754223" y="2486972"/>
            <a:ext cx="3871232" cy="305921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45"/>
          <p:cNvSpPr txBox="1">
            <a:spLocks noGrp="1"/>
          </p:cNvSpPr>
          <p:nvPr>
            <p:ph type="title"/>
          </p:nvPr>
        </p:nvSpPr>
        <p:spPr>
          <a:xfrm>
            <a:off x="6478742" y="914399"/>
            <a:ext cx="4798858" cy="502919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600"/>
              <a:buFont typeface="Lato"/>
              <a:buNone/>
            </a:pPr>
            <a:r>
              <a:rPr lang="en-US" sz="2600" b="1">
                <a:latin typeface="Lato"/>
                <a:ea typeface="Lato"/>
                <a:cs typeface="Lato"/>
                <a:sym typeface="Lato"/>
              </a:rPr>
              <a:t>Statewide and Local Resources</a:t>
            </a:r>
            <a:br>
              <a:rPr lang="en-US" sz="2600" b="1">
                <a:latin typeface="Lato"/>
                <a:ea typeface="Lato"/>
                <a:cs typeface="Lato"/>
                <a:sym typeface="Lato"/>
              </a:rPr>
            </a:br>
            <a:endParaRPr sz="2600">
              <a:latin typeface="Lato"/>
              <a:ea typeface="Lato"/>
              <a:cs typeface="Lato"/>
              <a:sym typeface="Lato"/>
            </a:endParaRPr>
          </a:p>
          <a:p>
            <a:pPr marL="0" lvl="0" indent="0" algn="l" rtl="0">
              <a:lnSpc>
                <a:spcPct val="90000"/>
              </a:lnSpc>
              <a:spcBef>
                <a:spcPts val="0"/>
              </a:spcBef>
              <a:spcAft>
                <a:spcPts val="0"/>
              </a:spcAft>
              <a:buClr>
                <a:srgbClr val="3F3F3F"/>
              </a:buClr>
              <a:buSzPts val="2600"/>
              <a:buFont typeface="Lato"/>
              <a:buNone/>
            </a:pPr>
            <a:r>
              <a:rPr lang="en-US" sz="2600" b="1">
                <a:latin typeface="Lato"/>
                <a:ea typeface="Lato"/>
                <a:cs typeface="Lato"/>
                <a:sym typeface="Lato"/>
              </a:rPr>
              <a:t>Statewide:</a:t>
            </a:r>
            <a:endParaRPr sz="2600">
              <a:latin typeface="Lato"/>
              <a:ea typeface="Lato"/>
              <a:cs typeface="Lato"/>
              <a:sym typeface="Lato"/>
            </a:endParaRPr>
          </a:p>
          <a:p>
            <a:pPr marL="285750" lvl="1" indent="-285750" algn="l" rtl="0">
              <a:spcBef>
                <a:spcPts val="0"/>
              </a:spcBef>
              <a:spcAft>
                <a:spcPts val="0"/>
              </a:spcAft>
              <a:buClr>
                <a:srgbClr val="3F3F3F"/>
              </a:buClr>
              <a:buSzPts val="2400"/>
              <a:buFont typeface="Arial"/>
              <a:buChar char="•"/>
            </a:pPr>
            <a:r>
              <a:rPr lang="en-US" sz="2400">
                <a:solidFill>
                  <a:srgbClr val="3F3F3F"/>
                </a:solidFill>
                <a:latin typeface="Lato"/>
                <a:ea typeface="Lato"/>
                <a:cs typeface="Lato"/>
                <a:sym typeface="Lato"/>
              </a:rPr>
              <a:t>Transition Action Guide</a:t>
            </a:r>
            <a:br>
              <a:rPr lang="en-US" sz="2400">
                <a:latin typeface="Lato"/>
                <a:ea typeface="Lato"/>
                <a:cs typeface="Lato"/>
                <a:sym typeface="Lato"/>
              </a:rPr>
            </a:br>
            <a:endParaRPr sz="2400">
              <a:solidFill>
                <a:srgbClr val="3F3F3F"/>
              </a:solidFill>
              <a:latin typeface="Lato"/>
              <a:ea typeface="Lato"/>
              <a:cs typeface="Lato"/>
              <a:sym typeface="Lato"/>
            </a:endParaRPr>
          </a:p>
          <a:p>
            <a:pPr marL="0" lvl="0" indent="0" algn="l" rtl="0">
              <a:lnSpc>
                <a:spcPct val="90000"/>
              </a:lnSpc>
              <a:spcBef>
                <a:spcPts val="0"/>
              </a:spcBef>
              <a:spcAft>
                <a:spcPts val="0"/>
              </a:spcAft>
              <a:buClr>
                <a:srgbClr val="3F3F3F"/>
              </a:buClr>
              <a:buSzPts val="2600"/>
              <a:buFont typeface="Lato"/>
              <a:buNone/>
            </a:pPr>
            <a:r>
              <a:rPr lang="en-US" sz="2600" b="1">
                <a:latin typeface="Lato"/>
                <a:ea typeface="Lato"/>
                <a:cs typeface="Lato"/>
                <a:sym typeface="Lato"/>
              </a:rPr>
              <a:t>Local:</a:t>
            </a:r>
            <a:endParaRPr sz="2600">
              <a:latin typeface="Lato"/>
              <a:ea typeface="Lato"/>
              <a:cs typeface="Lato"/>
              <a:sym typeface="Lato"/>
            </a:endParaRPr>
          </a:p>
          <a:p>
            <a:pPr marL="285750" lvl="1" indent="-285750" algn="l" rtl="0">
              <a:spcBef>
                <a:spcPts val="0"/>
              </a:spcBef>
              <a:spcAft>
                <a:spcPts val="0"/>
              </a:spcAft>
              <a:buClr>
                <a:srgbClr val="3F3F3F"/>
              </a:buClr>
              <a:buSzPts val="2400"/>
              <a:buFont typeface="Arial"/>
              <a:buChar char="•"/>
            </a:pPr>
            <a:r>
              <a:rPr lang="en-US" sz="2400">
                <a:solidFill>
                  <a:srgbClr val="3F3F3F"/>
                </a:solidFill>
                <a:latin typeface="Lato"/>
                <a:ea typeface="Lato"/>
                <a:cs typeface="Lato"/>
                <a:sym typeface="Lato"/>
              </a:rPr>
              <a:t>CCoT Toolkit (Google Site &amp; PDF Version)</a:t>
            </a:r>
            <a:endParaRPr sz="2400">
              <a:solidFill>
                <a:srgbClr val="3F3F3F"/>
              </a:solidFill>
              <a:latin typeface="Lato"/>
              <a:ea typeface="Lato"/>
              <a:cs typeface="Lato"/>
              <a:sym typeface="Lato"/>
            </a:endParaRPr>
          </a:p>
          <a:p>
            <a:pPr marL="285750" lvl="1" indent="-285750" algn="l" rtl="0">
              <a:spcBef>
                <a:spcPts val="0"/>
              </a:spcBef>
              <a:spcAft>
                <a:spcPts val="0"/>
              </a:spcAft>
              <a:buClr>
                <a:srgbClr val="3F3F3F"/>
              </a:buClr>
              <a:buSzPts val="2400"/>
              <a:buFont typeface="Arial"/>
              <a:buChar char="•"/>
            </a:pPr>
            <a:r>
              <a:rPr lang="en-US" sz="2400">
                <a:solidFill>
                  <a:srgbClr val="3F3F3F"/>
                </a:solidFill>
                <a:latin typeface="Lato"/>
                <a:ea typeface="Lato"/>
                <a:cs typeface="Lato"/>
                <a:sym typeface="Lato"/>
              </a:rPr>
              <a:t>Community Maps</a:t>
            </a:r>
            <a:endParaRPr/>
          </a:p>
          <a:p>
            <a:pPr marL="285750" lvl="1" indent="-285750" algn="l" rtl="0">
              <a:spcBef>
                <a:spcPts val="0"/>
              </a:spcBef>
              <a:spcAft>
                <a:spcPts val="0"/>
              </a:spcAft>
              <a:buClr>
                <a:srgbClr val="3F3F3F"/>
              </a:buClr>
              <a:buSzPts val="2400"/>
              <a:buFont typeface="Arial"/>
              <a:buChar char="•"/>
            </a:pPr>
            <a:r>
              <a:rPr lang="en-US" sz="2400">
                <a:solidFill>
                  <a:srgbClr val="3F3F3F"/>
                </a:solidFill>
                <a:latin typeface="Lato"/>
                <a:ea typeface="Lato"/>
                <a:cs typeface="Lato"/>
                <a:sym typeface="Lato"/>
              </a:rPr>
              <a:t>Sequence of Services</a:t>
            </a:r>
            <a:endParaRPr/>
          </a:p>
          <a:p>
            <a:pPr marL="285750" lvl="1" indent="-285750" algn="l" rtl="0">
              <a:spcBef>
                <a:spcPts val="0"/>
              </a:spcBef>
              <a:spcAft>
                <a:spcPts val="0"/>
              </a:spcAft>
              <a:buClr>
                <a:srgbClr val="3F3F3F"/>
              </a:buClr>
              <a:buSzPts val="2400"/>
              <a:buFont typeface="Arial"/>
              <a:buChar char="•"/>
            </a:pPr>
            <a:r>
              <a:rPr lang="en-US" sz="2400">
                <a:solidFill>
                  <a:srgbClr val="3F3F3F"/>
                </a:solidFill>
                <a:latin typeface="Lato"/>
                <a:ea typeface="Lato"/>
                <a:cs typeface="Lato"/>
                <a:sym typeface="Lato"/>
              </a:rPr>
              <a:t>Transition Events</a:t>
            </a:r>
            <a:endParaRPr/>
          </a:p>
          <a:p>
            <a:pPr marL="285750" lvl="1" indent="-285750" algn="l" rtl="0">
              <a:spcBef>
                <a:spcPts val="0"/>
              </a:spcBef>
              <a:spcAft>
                <a:spcPts val="0"/>
              </a:spcAft>
              <a:buClr>
                <a:srgbClr val="3F3F3F"/>
              </a:buClr>
              <a:buSzPts val="2400"/>
              <a:buFont typeface="Arial"/>
              <a:buChar char="•"/>
            </a:pPr>
            <a:r>
              <a:rPr lang="en-US" sz="2400">
                <a:solidFill>
                  <a:srgbClr val="3F3F3F"/>
                </a:solidFill>
                <a:latin typeface="Lato"/>
                <a:ea typeface="Lato"/>
                <a:cs typeface="Lato"/>
                <a:sym typeface="Lato"/>
              </a:rPr>
              <a:t>Data Collection Tools</a:t>
            </a:r>
            <a:endParaRPr sz="2400">
              <a:solidFill>
                <a:srgbClr val="3F3F3F"/>
              </a:solidFill>
              <a:latin typeface="Lato"/>
              <a:ea typeface="Lato"/>
              <a:cs typeface="Lato"/>
              <a:sym typeface="Lato"/>
            </a:endParaRPr>
          </a:p>
          <a:p>
            <a:pPr marL="0" lvl="0" indent="0" algn="l" rtl="0">
              <a:lnSpc>
                <a:spcPct val="90000"/>
              </a:lnSpc>
              <a:spcBef>
                <a:spcPts val="0"/>
              </a:spcBef>
              <a:spcAft>
                <a:spcPts val="0"/>
              </a:spcAft>
              <a:buClr>
                <a:srgbClr val="3F3F3F"/>
              </a:buClr>
              <a:buSzPts val="2600"/>
              <a:buFont typeface="Bodoni"/>
              <a:buNone/>
            </a:pPr>
            <a:endParaRPr sz="2600" b="1"/>
          </a:p>
        </p:txBody>
      </p:sp>
      <p:pic>
        <p:nvPicPr>
          <p:cNvPr id="520" name="Google Shape;520;p45" descr="Person taking book from bookshelf"/>
          <p:cNvPicPr preferRelativeResize="0"/>
          <p:nvPr/>
        </p:nvPicPr>
        <p:blipFill rotWithShape="1">
          <a:blip r:embed="rId3">
            <a:alphaModFix/>
          </a:blip>
          <a:srcRect l="24169"/>
          <a:stretch/>
        </p:blipFill>
        <p:spPr>
          <a:xfrm>
            <a:off x="381020" y="914400"/>
            <a:ext cx="5713393" cy="5029200"/>
          </a:xfrm>
          <a:prstGeom prst="rect">
            <a:avLst/>
          </a:prstGeom>
          <a:noFill/>
          <a:ln>
            <a:noFill/>
          </a:ln>
        </p:spPr>
      </p:pic>
      <p:sp>
        <p:nvSpPr>
          <p:cNvPr id="521" name="Google Shape;521;p45"/>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6"/>
          <p:cNvSpPr txBox="1">
            <a:spLocks noGrp="1"/>
          </p:cNvSpPr>
          <p:nvPr>
            <p:ph type="title"/>
          </p:nvPr>
        </p:nvSpPr>
        <p:spPr>
          <a:xfrm>
            <a:off x="914400" y="1020445"/>
            <a:ext cx="4114800" cy="5029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F3F3F"/>
              </a:buClr>
              <a:buSzPts val="7200"/>
              <a:buFont typeface="Lato"/>
              <a:buNone/>
            </a:pPr>
            <a:r>
              <a:rPr lang="en-US" sz="7200" b="1">
                <a:latin typeface="Lato"/>
                <a:ea typeface="Lato"/>
                <a:cs typeface="Lato"/>
                <a:sym typeface="Lato"/>
              </a:rPr>
              <a:t>Next Step</a:t>
            </a:r>
            <a:endParaRPr/>
          </a:p>
        </p:txBody>
      </p:sp>
      <p:pic>
        <p:nvPicPr>
          <p:cNvPr id="527" name="Google Shape;527;p46" descr="Stepping stones along creek"/>
          <p:cNvPicPr preferRelativeResize="0">
            <a:picLocks noGrp="1"/>
          </p:cNvPicPr>
          <p:nvPr>
            <p:ph type="body" idx="1"/>
          </p:nvPr>
        </p:nvPicPr>
        <p:blipFill rotWithShape="1">
          <a:blip r:embed="rId3">
            <a:alphaModFix/>
          </a:blip>
          <a:srcRect l="16499" r="19757"/>
          <a:stretch/>
        </p:blipFill>
        <p:spPr>
          <a:xfrm>
            <a:off x="6475227" y="1020445"/>
            <a:ext cx="4802735" cy="5029200"/>
          </a:xfrm>
          <a:prstGeom prst="rect">
            <a:avLst/>
          </a:prstGeom>
          <a:noFill/>
          <a:ln>
            <a:noFill/>
          </a:ln>
        </p:spPr>
      </p:pic>
      <p:sp>
        <p:nvSpPr>
          <p:cNvPr id="528" name="Google Shape;528;p46"/>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47"/>
          <p:cNvSpPr txBox="1">
            <a:spLocks noGrp="1"/>
          </p:cNvSpPr>
          <p:nvPr>
            <p:ph type="title"/>
          </p:nvPr>
        </p:nvSpPr>
        <p:spPr>
          <a:xfrm>
            <a:off x="751840" y="485113"/>
            <a:ext cx="10693400" cy="79504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3F3F3F"/>
              </a:buClr>
              <a:buSzPct val="100000"/>
              <a:buFont typeface="Bodoni"/>
              <a:buNone/>
            </a:pPr>
            <a:br>
              <a:rPr lang="en-US"/>
            </a:br>
            <a:r>
              <a:rPr lang="en-US" u="sng">
                <a:solidFill>
                  <a:schemeClr val="hlink"/>
                </a:solidFill>
                <a:hlinkClick r:id="rId3"/>
              </a:rPr>
              <a:t>Community Transition Innovation Plan (CTIP)</a:t>
            </a:r>
            <a:endParaRPr/>
          </a:p>
        </p:txBody>
      </p:sp>
      <p:sp>
        <p:nvSpPr>
          <p:cNvPr id="535" name="Google Shape;535;p47"/>
          <p:cNvSpPr txBox="1"/>
          <p:nvPr/>
        </p:nvSpPr>
        <p:spPr>
          <a:xfrm>
            <a:off x="657860" y="1906844"/>
            <a:ext cx="3349083" cy="2588126"/>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Data-Based Decision Making</a:t>
            </a:r>
            <a:endParaRPr sz="1800">
              <a:solidFill>
                <a:schemeClr val="dk1"/>
              </a:solidFill>
              <a:latin typeface="Arial"/>
              <a:ea typeface="Arial"/>
              <a:cs typeface="Arial"/>
              <a:sym typeface="Arial"/>
            </a:endParaRPr>
          </a:p>
          <a:p>
            <a:pPr marL="228600" marR="0" lvl="0" indent="-228600" algn="l" rtl="0">
              <a:lnSpc>
                <a:spcPct val="90000"/>
              </a:lnSpc>
              <a:spcBef>
                <a:spcPts val="2200"/>
              </a:spcBef>
              <a:spcAft>
                <a:spcPts val="0"/>
              </a:spcAft>
              <a:buClr>
                <a:schemeClr val="dk1"/>
              </a:buClr>
              <a:buSzPts val="1800"/>
              <a:buFont typeface="Arial"/>
              <a:buChar char="•"/>
            </a:pPr>
            <a:r>
              <a:rPr lang="en-US" sz="1800" b="1">
                <a:solidFill>
                  <a:schemeClr val="dk1"/>
                </a:solidFill>
                <a:latin typeface="Lato"/>
                <a:ea typeface="Lato"/>
                <a:cs typeface="Lato"/>
                <a:sym typeface="Lato"/>
              </a:rPr>
              <a:t>Activity Selection</a:t>
            </a:r>
            <a:endParaRPr sz="1800">
              <a:solidFill>
                <a:schemeClr val="dk1"/>
              </a:solidFill>
              <a:latin typeface="Arial"/>
              <a:ea typeface="Arial"/>
              <a:cs typeface="Arial"/>
              <a:sym typeface="Arial"/>
            </a:endParaRPr>
          </a:p>
          <a:p>
            <a:pPr marL="228600" marR="0" lvl="0" indent="-228600" algn="l" rtl="0">
              <a:lnSpc>
                <a:spcPct val="90000"/>
              </a:lnSpc>
              <a:spcBef>
                <a:spcPts val="2200"/>
              </a:spcBef>
              <a:spcAft>
                <a:spcPts val="0"/>
              </a:spcAft>
              <a:buClr>
                <a:schemeClr val="dk1"/>
              </a:buClr>
              <a:buSzPts val="1800"/>
              <a:buFont typeface="Arial"/>
              <a:buChar char="•"/>
            </a:pPr>
            <a:r>
              <a:rPr lang="en-US" sz="1800" b="1">
                <a:solidFill>
                  <a:schemeClr val="dk1"/>
                </a:solidFill>
                <a:latin typeface="Lato"/>
                <a:ea typeface="Lato"/>
                <a:cs typeface="Lato"/>
                <a:sym typeface="Lato"/>
              </a:rPr>
              <a:t>Action Planning</a:t>
            </a:r>
            <a:endParaRPr/>
          </a:p>
          <a:p>
            <a:pPr marL="228600" marR="0" lvl="0" indent="-228600" algn="l" rtl="0">
              <a:lnSpc>
                <a:spcPct val="90000"/>
              </a:lnSpc>
              <a:spcBef>
                <a:spcPts val="2200"/>
              </a:spcBef>
              <a:spcAft>
                <a:spcPts val="0"/>
              </a:spcAft>
              <a:buClr>
                <a:schemeClr val="dk1"/>
              </a:buClr>
              <a:buSzPts val="1800"/>
              <a:buFont typeface="Arial"/>
              <a:buChar char="•"/>
            </a:pPr>
            <a:r>
              <a:rPr lang="en-US" sz="1800" b="1">
                <a:solidFill>
                  <a:schemeClr val="dk1"/>
                </a:solidFill>
                <a:latin typeface="Lato"/>
                <a:ea typeface="Lato"/>
                <a:cs typeface="Lato"/>
                <a:sym typeface="Lato"/>
              </a:rPr>
              <a:t>Adult Practices</a:t>
            </a:r>
            <a:endParaRPr/>
          </a:p>
          <a:p>
            <a:pPr marL="228600" marR="0" lvl="0" indent="-228600" algn="l" rtl="0">
              <a:lnSpc>
                <a:spcPct val="90000"/>
              </a:lnSpc>
              <a:spcBef>
                <a:spcPts val="2200"/>
              </a:spcBef>
              <a:spcAft>
                <a:spcPts val="0"/>
              </a:spcAft>
              <a:buClr>
                <a:schemeClr val="dk1"/>
              </a:buClr>
              <a:buSzPts val="1800"/>
              <a:buFont typeface="Arial"/>
              <a:buChar char="•"/>
            </a:pPr>
            <a:r>
              <a:rPr lang="en-US" sz="1800" b="1">
                <a:solidFill>
                  <a:schemeClr val="dk1"/>
                </a:solidFill>
                <a:latin typeface="Lato"/>
                <a:ea typeface="Lato"/>
                <a:cs typeface="Lato"/>
                <a:sym typeface="Lato"/>
              </a:rPr>
              <a:t>Reports</a:t>
            </a:r>
            <a:endParaRPr/>
          </a:p>
          <a:p>
            <a:pPr marL="228600" marR="0" lvl="0" indent="-114300" algn="l" rtl="0">
              <a:lnSpc>
                <a:spcPct val="90000"/>
              </a:lnSpc>
              <a:spcBef>
                <a:spcPts val="2200"/>
              </a:spcBef>
              <a:spcAft>
                <a:spcPts val="0"/>
              </a:spcAft>
              <a:buClr>
                <a:schemeClr val="dk1"/>
              </a:buClr>
              <a:buSzPts val="1800"/>
              <a:buFont typeface="Arial"/>
              <a:buNone/>
            </a:pPr>
            <a:endParaRPr sz="1800" b="1">
              <a:solidFill>
                <a:srgbClr val="595959"/>
              </a:solidFill>
              <a:highlight>
                <a:srgbClr val="FFFFFF"/>
              </a:highlight>
              <a:latin typeface="Lato"/>
              <a:ea typeface="Lato"/>
              <a:cs typeface="Lato"/>
              <a:sym typeface="Lato"/>
            </a:endParaRPr>
          </a:p>
        </p:txBody>
      </p:sp>
      <p:sp>
        <p:nvSpPr>
          <p:cNvPr id="536" name="Google Shape;536;p47"/>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537" name="Google Shape;537;p47" descr="A close up of the WiCTIP logo"/>
          <p:cNvPicPr preferRelativeResize="0"/>
          <p:nvPr/>
        </p:nvPicPr>
        <p:blipFill rotWithShape="1">
          <a:blip r:embed="rId4">
            <a:alphaModFix/>
          </a:blip>
          <a:srcRect/>
          <a:stretch/>
        </p:blipFill>
        <p:spPr>
          <a:xfrm rot="-480000">
            <a:off x="3166003" y="2903847"/>
            <a:ext cx="7976884" cy="2364637"/>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804"/>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48"/>
          <p:cNvSpPr txBox="1">
            <a:spLocks noGrp="1"/>
          </p:cNvSpPr>
          <p:nvPr>
            <p:ph type="title"/>
          </p:nvPr>
        </p:nvSpPr>
        <p:spPr>
          <a:xfrm>
            <a:off x="6478742" y="914399"/>
            <a:ext cx="4798858" cy="502919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4800"/>
              <a:buFont typeface="Lato"/>
              <a:buNone/>
            </a:pPr>
            <a:r>
              <a:rPr lang="en-US" b="1">
                <a:latin typeface="Lato"/>
                <a:ea typeface="Lato"/>
                <a:cs typeface="Lato"/>
                <a:sym typeface="Lato"/>
              </a:rPr>
              <a:t>Thank you</a:t>
            </a:r>
            <a:endParaRPr/>
          </a:p>
        </p:txBody>
      </p:sp>
      <p:pic>
        <p:nvPicPr>
          <p:cNvPr id="544" name="Google Shape;544;p48" descr="Clipart - Thank You Pinned"/>
          <p:cNvPicPr preferRelativeResize="0"/>
          <p:nvPr/>
        </p:nvPicPr>
        <p:blipFill rotWithShape="1">
          <a:blip r:embed="rId3">
            <a:alphaModFix/>
          </a:blip>
          <a:srcRect t="3203" r="-3" b="8769"/>
          <a:stretch/>
        </p:blipFill>
        <p:spPr>
          <a:xfrm>
            <a:off x="20" y="914400"/>
            <a:ext cx="5713393" cy="5029200"/>
          </a:xfrm>
          <a:prstGeom prst="rect">
            <a:avLst/>
          </a:prstGeom>
          <a:noFill/>
          <a:ln>
            <a:noFill/>
          </a:ln>
        </p:spPr>
      </p:pic>
      <p:sp>
        <p:nvSpPr>
          <p:cNvPr id="545" name="Google Shape;545;p48"/>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What We Know About Effective Interagency Teams...</a:t>
            </a:r>
            <a:endParaRPr/>
          </a:p>
        </p:txBody>
      </p:sp>
      <p:pic>
        <p:nvPicPr>
          <p:cNvPr id="141" name="Google Shape;141;p5" descr="A group of men wearing aprons"/>
          <p:cNvPicPr preferRelativeResize="0">
            <a:picLocks noGrp="1"/>
          </p:cNvPicPr>
          <p:nvPr>
            <p:ph type="body" idx="1"/>
          </p:nvPr>
        </p:nvPicPr>
        <p:blipFill rotWithShape="1">
          <a:blip r:embed="rId3">
            <a:alphaModFix/>
          </a:blip>
          <a:srcRect r="4" b="19693"/>
          <a:stretch/>
        </p:blipFill>
        <p:spPr>
          <a:xfrm>
            <a:off x="580390" y="2682452"/>
            <a:ext cx="2995085" cy="2484438"/>
          </a:xfrm>
          <a:prstGeom prst="rect">
            <a:avLst/>
          </a:prstGeom>
          <a:noFill/>
          <a:ln>
            <a:noFill/>
          </a:ln>
        </p:spPr>
      </p:pic>
      <p:sp>
        <p:nvSpPr>
          <p:cNvPr id="142" name="Google Shape;142;p5"/>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43" name="Google Shape;143;p5"/>
          <p:cNvSpPr txBox="1"/>
          <p:nvPr/>
        </p:nvSpPr>
        <p:spPr>
          <a:xfrm>
            <a:off x="4701977" y="2680283"/>
            <a:ext cx="6869501" cy="313932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Establish and reflect a common mission, vision, and purpose. </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Agree on goals that are obtainable.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Hold regular team and work group meetings.</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Develop well-planned agendas.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Empower all team members to be active and equal members.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Promote shared decision-making.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Clarify roles and responsibilities of each team member.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Establish mechanism for ongoing communication among all partners.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Developing meeting collective commitments as a team.</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912629" y="59894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Lato"/>
              <a:buNone/>
            </a:pPr>
            <a:r>
              <a:rPr lang="en-US" b="1">
                <a:solidFill>
                  <a:schemeClr val="dk1"/>
                </a:solidFill>
                <a:latin typeface="Lato"/>
                <a:ea typeface="Lato"/>
                <a:cs typeface="Lato"/>
                <a:sym typeface="Lato"/>
              </a:rPr>
              <a:t>Team Meeting Collective Commitments</a:t>
            </a:r>
            <a:endParaRPr/>
          </a:p>
        </p:txBody>
      </p:sp>
      <p:sp>
        <p:nvSpPr>
          <p:cNvPr id="150" name="Google Shape;150;p6"/>
          <p:cNvSpPr txBox="1">
            <a:spLocks noGrp="1"/>
          </p:cNvSpPr>
          <p:nvPr>
            <p:ph type="body" idx="1"/>
          </p:nvPr>
        </p:nvSpPr>
        <p:spPr>
          <a:xfrm>
            <a:off x="919058" y="2153285"/>
            <a:ext cx="10525758" cy="37903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b="1">
                <a:solidFill>
                  <a:schemeClr val="dk1"/>
                </a:solidFill>
                <a:latin typeface="Lato"/>
                <a:ea typeface="Lato"/>
                <a:cs typeface="Lato"/>
                <a:sym typeface="Lato"/>
              </a:rPr>
              <a:t>Stay engaged</a:t>
            </a:r>
            <a:r>
              <a:rPr lang="en-US">
                <a:solidFill>
                  <a:schemeClr val="dk1"/>
                </a:solidFill>
                <a:latin typeface="Lato"/>
                <a:ea typeface="Lato"/>
                <a:cs typeface="Lato"/>
                <a:sym typeface="Lato"/>
              </a:rPr>
              <a:t>-remain morally, emotionally, intellectually, and socially involved in the dialogue</a:t>
            </a:r>
            <a:endParaRPr>
              <a:solidFill>
                <a:schemeClr val="dk1"/>
              </a:solidFill>
              <a:latin typeface="Lato"/>
              <a:ea typeface="Lato"/>
              <a:cs typeface="Lato"/>
              <a:sym typeface="Lato"/>
            </a:endParaRPr>
          </a:p>
          <a:p>
            <a:pPr marL="228600" lvl="0" indent="-228600" algn="l" rtl="0">
              <a:lnSpc>
                <a:spcPct val="90000"/>
              </a:lnSpc>
              <a:spcBef>
                <a:spcPts val="2200"/>
              </a:spcBef>
              <a:spcAft>
                <a:spcPts val="0"/>
              </a:spcAft>
              <a:buClr>
                <a:schemeClr val="dk1"/>
              </a:buClr>
              <a:buSzPts val="1800"/>
              <a:buChar char="•"/>
            </a:pPr>
            <a:r>
              <a:rPr lang="en-US" b="1">
                <a:solidFill>
                  <a:schemeClr val="dk1"/>
                </a:solidFill>
                <a:latin typeface="Lato"/>
                <a:ea typeface="Lato"/>
                <a:cs typeface="Lato"/>
                <a:sym typeface="Lato"/>
              </a:rPr>
              <a:t>Expect to experience discomfort</a:t>
            </a:r>
            <a:r>
              <a:rPr lang="en-US">
                <a:solidFill>
                  <a:schemeClr val="dk1"/>
                </a:solidFill>
                <a:latin typeface="Lato"/>
                <a:ea typeface="Lato"/>
                <a:cs typeface="Lato"/>
                <a:sym typeface="Lato"/>
              </a:rPr>
              <a:t>-discomfort is inevitable, especially, in dialogue about race and that participants make a commitment to bring issues into the open.</a:t>
            </a:r>
            <a:endParaRPr/>
          </a:p>
          <a:p>
            <a:pPr marL="228600" lvl="0" indent="-228600" algn="l" rtl="0">
              <a:lnSpc>
                <a:spcPct val="90000"/>
              </a:lnSpc>
              <a:spcBef>
                <a:spcPts val="2200"/>
              </a:spcBef>
              <a:spcAft>
                <a:spcPts val="0"/>
              </a:spcAft>
              <a:buClr>
                <a:schemeClr val="dk1"/>
              </a:buClr>
              <a:buSzPts val="1800"/>
              <a:buChar char="•"/>
            </a:pPr>
            <a:r>
              <a:rPr lang="en-US" b="1">
                <a:solidFill>
                  <a:schemeClr val="dk1"/>
                </a:solidFill>
                <a:latin typeface="Lato"/>
                <a:ea typeface="Lato"/>
                <a:cs typeface="Lato"/>
                <a:sym typeface="Lato"/>
              </a:rPr>
              <a:t>Speak your truth</a:t>
            </a:r>
            <a:r>
              <a:rPr lang="en-US">
                <a:solidFill>
                  <a:schemeClr val="dk1"/>
                </a:solidFill>
                <a:latin typeface="Lato"/>
                <a:ea typeface="Lato"/>
                <a:cs typeface="Lato"/>
                <a:sym typeface="Lato"/>
              </a:rPr>
              <a:t>-be open about thoughts and feelings and not just saying what you think others want to hear.</a:t>
            </a:r>
            <a:endParaRPr/>
          </a:p>
          <a:p>
            <a:pPr marL="228600" lvl="0" indent="-228600" algn="l" rtl="0">
              <a:lnSpc>
                <a:spcPct val="90000"/>
              </a:lnSpc>
              <a:spcBef>
                <a:spcPts val="2200"/>
              </a:spcBef>
              <a:spcAft>
                <a:spcPts val="0"/>
              </a:spcAft>
              <a:buClr>
                <a:schemeClr val="dk1"/>
              </a:buClr>
              <a:buSzPts val="1800"/>
              <a:buChar char="•"/>
            </a:pPr>
            <a:r>
              <a:rPr lang="en-US" b="1">
                <a:solidFill>
                  <a:schemeClr val="dk1"/>
                </a:solidFill>
                <a:latin typeface="Lato"/>
                <a:ea typeface="Lato"/>
                <a:cs typeface="Lato"/>
                <a:sym typeface="Lato"/>
              </a:rPr>
              <a:t>Expect and accept a lack of closure-</a:t>
            </a:r>
            <a:r>
              <a:rPr lang="en-US">
                <a:solidFill>
                  <a:schemeClr val="dk1"/>
                </a:solidFill>
                <a:latin typeface="Lato"/>
                <a:ea typeface="Lato"/>
                <a:cs typeface="Lato"/>
                <a:sym typeface="Lato"/>
              </a:rPr>
              <a:t>”hang out in uncertainty” and not rush to quick solutions, especially in relation to racial understanding, which requires ongoing dialogue</a:t>
            </a:r>
            <a:endParaRPr/>
          </a:p>
          <a:p>
            <a:pPr marL="685800" lvl="1" indent="-228600" algn="l" rtl="0">
              <a:lnSpc>
                <a:spcPct val="90000"/>
              </a:lnSpc>
              <a:spcBef>
                <a:spcPts val="2200"/>
              </a:spcBef>
              <a:spcAft>
                <a:spcPts val="0"/>
              </a:spcAft>
              <a:buClr>
                <a:schemeClr val="dk1"/>
              </a:buClr>
              <a:buSzPts val="1600"/>
              <a:buFont typeface="Courier New"/>
              <a:buChar char="o"/>
            </a:pPr>
            <a:r>
              <a:rPr lang="en-US" b="1">
                <a:solidFill>
                  <a:schemeClr val="dk1"/>
                </a:solidFill>
                <a:latin typeface="Lato"/>
                <a:ea typeface="Lato"/>
                <a:cs typeface="Lato"/>
                <a:sym typeface="Lato"/>
              </a:rPr>
              <a:t>NOTE:</a:t>
            </a:r>
            <a:r>
              <a:rPr lang="en-US">
                <a:solidFill>
                  <a:schemeClr val="dk1"/>
                </a:solidFill>
                <a:latin typeface="Lato"/>
                <a:ea typeface="Lato"/>
                <a:cs typeface="Lato"/>
                <a:sym typeface="Lato"/>
              </a:rPr>
              <a:t> The collective commitments above are examples.  Your team can choose to use them as they are or adjust them to better fit your team's needs.  </a:t>
            </a:r>
            <a:endParaRPr/>
          </a:p>
        </p:txBody>
      </p:sp>
      <p:sp>
        <p:nvSpPr>
          <p:cNvPr id="151" name="Google Shape;151;p6"/>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7"/>
          <p:cNvSpPr txBox="1">
            <a:spLocks noGrp="1"/>
          </p:cNvSpPr>
          <p:nvPr>
            <p:ph type="title" idx="4294967295"/>
          </p:nvPr>
        </p:nvSpPr>
        <p:spPr>
          <a:xfrm>
            <a:off x="434353" y="820564"/>
            <a:ext cx="11347449"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3600"/>
              <a:buFont typeface="Lato"/>
              <a:buNone/>
            </a:pPr>
            <a:r>
              <a:rPr lang="en-US" sz="3600" b="1" i="0" u="none" strike="noStrike" cap="none">
                <a:solidFill>
                  <a:schemeClr val="dk1"/>
                </a:solidFill>
                <a:latin typeface="Lato"/>
                <a:ea typeface="Lato"/>
                <a:cs typeface="Lato"/>
                <a:sym typeface="Lato"/>
              </a:rPr>
              <a:t>Understanding CCoTs &amp; WiCoT</a:t>
            </a:r>
            <a:endParaRPr sz="3600" b="1" i="0" u="none" strike="noStrike" cap="none">
              <a:solidFill>
                <a:schemeClr val="dk1"/>
              </a:solidFill>
              <a:latin typeface="Lato"/>
              <a:ea typeface="Lato"/>
              <a:cs typeface="Lato"/>
              <a:sym typeface="Lato"/>
            </a:endParaRPr>
          </a:p>
        </p:txBody>
      </p:sp>
      <p:sp>
        <p:nvSpPr>
          <p:cNvPr id="158" name="Google Shape;158;p7"/>
          <p:cNvSpPr txBox="1"/>
          <p:nvPr/>
        </p:nvSpPr>
        <p:spPr>
          <a:xfrm>
            <a:off x="698867" y="1717932"/>
            <a:ext cx="5399616"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Lato"/>
                <a:ea typeface="Lato"/>
                <a:cs typeface="Lato"/>
                <a:sym typeface="Lato"/>
              </a:rPr>
              <a:t>What is a County Community on Transition (CCoT)?</a:t>
            </a:r>
            <a:endParaRPr/>
          </a:p>
          <a:p>
            <a:pPr marL="0" marR="0" lvl="0" indent="0" algn="l" rtl="0">
              <a:spcBef>
                <a:spcPts val="0"/>
              </a:spcBef>
              <a:spcAft>
                <a:spcPts val="0"/>
              </a:spcAft>
              <a:buNone/>
            </a:pPr>
            <a:endParaRPr sz="1800" b="1">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Purpose: Identify barriers, organize supports, and develop solutions for youth with disabilities</a:t>
            </a:r>
            <a:endParaRPr sz="1800">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Role:  Supporting employment, training, education, and independent living</a:t>
            </a:r>
            <a:endParaRPr sz="1800" b="1">
              <a:solidFill>
                <a:schemeClr val="dk1"/>
              </a:solidFill>
              <a:latin typeface="Lato"/>
              <a:ea typeface="Lato"/>
              <a:cs typeface="Lato"/>
              <a:sym typeface="Lato"/>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Lato"/>
              <a:ea typeface="Lato"/>
              <a:cs typeface="Lato"/>
              <a:sym typeface="Lato"/>
            </a:endParaRPr>
          </a:p>
          <a:p>
            <a:pPr marL="0" marR="0" lvl="0" indent="0" algn="l" rtl="0">
              <a:spcBef>
                <a:spcPts val="0"/>
              </a:spcBef>
              <a:spcAft>
                <a:spcPts val="0"/>
              </a:spcAft>
              <a:buNone/>
            </a:pPr>
            <a:r>
              <a:rPr lang="en-US" sz="1800" b="1">
                <a:solidFill>
                  <a:schemeClr val="dk1"/>
                </a:solidFill>
                <a:latin typeface="Lato"/>
                <a:ea typeface="Lato"/>
                <a:cs typeface="Lato"/>
                <a:sym typeface="Lato"/>
              </a:rPr>
              <a:t>The Key to CCoT Success</a:t>
            </a:r>
            <a:endParaRPr/>
          </a:p>
          <a:p>
            <a:pPr marL="0" marR="0" lvl="0" indent="0" algn="l" rtl="0">
              <a:spcBef>
                <a:spcPts val="0"/>
              </a:spcBef>
              <a:spcAft>
                <a:spcPts val="0"/>
              </a:spcAft>
              <a:buNone/>
            </a:pPr>
            <a:endParaRPr sz="1800">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Collaboration</a:t>
            </a:r>
            <a:r>
              <a:rPr lang="en-US" sz="1800">
                <a:solidFill>
                  <a:schemeClr val="dk1"/>
                </a:solidFill>
                <a:latin typeface="Lato"/>
                <a:ea typeface="Lato"/>
                <a:cs typeface="Lato"/>
                <a:sym typeface="Lato"/>
              </a:rPr>
              <a:t>: Sharing work across communities </a:t>
            </a:r>
            <a:endParaRPr sz="1800">
              <a:solidFill>
                <a:schemeClr val="dk1"/>
              </a:solidFill>
              <a:highlight>
                <a:srgbClr val="FFFF00"/>
              </a:highlight>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Communication</a:t>
            </a:r>
            <a:r>
              <a:rPr lang="en-US" sz="1800">
                <a:solidFill>
                  <a:schemeClr val="dk1"/>
                </a:solidFill>
                <a:latin typeface="Lato"/>
                <a:ea typeface="Lato"/>
                <a:cs typeface="Lato"/>
                <a:sym typeface="Lato"/>
              </a:rPr>
              <a:t>: Establishing clear and effective methods</a:t>
            </a:r>
            <a:endParaRPr sz="1800">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Lato"/>
                <a:ea typeface="Lato"/>
                <a:cs typeface="Lato"/>
                <a:sym typeface="Lato"/>
              </a:rPr>
              <a:t>Commitment</a:t>
            </a:r>
            <a:r>
              <a:rPr lang="en-US" sz="1800">
                <a:solidFill>
                  <a:schemeClr val="dk1"/>
                </a:solidFill>
                <a:latin typeface="Lato"/>
                <a:ea typeface="Lato"/>
                <a:cs typeface="Lato"/>
                <a:sym typeface="Lato"/>
              </a:rPr>
              <a:t>: Building relationships and sustaining engagement</a:t>
            </a:r>
            <a:endParaRPr sz="1800">
              <a:solidFill>
                <a:schemeClr val="dk1"/>
              </a:solidFill>
              <a:latin typeface="Lato"/>
              <a:ea typeface="Lato"/>
              <a:cs typeface="Lato"/>
              <a:sym typeface="Lato"/>
            </a:endParaRPr>
          </a:p>
        </p:txBody>
      </p:sp>
      <p:sp>
        <p:nvSpPr>
          <p:cNvPr id="159" name="Google Shape;159;p7"/>
          <p:cNvSpPr txBox="1"/>
          <p:nvPr/>
        </p:nvSpPr>
        <p:spPr>
          <a:xfrm>
            <a:off x="6602357" y="1716409"/>
            <a:ext cx="4997450"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Lato"/>
                <a:ea typeface="Lato"/>
                <a:cs typeface="Lato"/>
                <a:sym typeface="Lato"/>
              </a:rPr>
              <a:t>What is the Wisconsin Community on Transition (WiCoT)?</a:t>
            </a:r>
            <a:endParaRPr/>
          </a:p>
          <a:p>
            <a:pPr marL="0" marR="0" lvl="0" indent="0" algn="l" rtl="0">
              <a:spcBef>
                <a:spcPts val="0"/>
              </a:spcBef>
              <a:spcAft>
                <a:spcPts val="0"/>
              </a:spcAft>
              <a:buNone/>
            </a:pPr>
            <a:endParaRPr sz="1800">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Purpose: To serve as liaisons to foster communication and collaboration in support of successful post-school outcomes for individuals with disabilities. </a:t>
            </a:r>
            <a:endParaRPr sz="1800">
              <a:solidFill>
                <a:schemeClr val="dk1"/>
              </a:solidFill>
              <a:latin typeface="Lato"/>
              <a:ea typeface="Lato"/>
              <a:cs typeface="Lato"/>
              <a:sym typeface="Lato"/>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Lato"/>
                <a:ea typeface="Lato"/>
                <a:cs typeface="Lato"/>
                <a:sym typeface="Lato"/>
              </a:rPr>
              <a:t>Role: To inform and empower local CCoTs and key transition partners on transition best practices.</a:t>
            </a:r>
            <a:endParaRPr/>
          </a:p>
          <a:p>
            <a:pPr marL="0" marR="0" lvl="0" indent="0" algn="l" rtl="0">
              <a:spcBef>
                <a:spcPts val="0"/>
              </a:spcBef>
              <a:spcAft>
                <a:spcPts val="0"/>
              </a:spcAft>
              <a:buNone/>
            </a:pPr>
            <a:endParaRPr sz="1800">
              <a:solidFill>
                <a:schemeClr val="dk1"/>
              </a:solidFill>
              <a:latin typeface="Lato"/>
              <a:ea typeface="Lato"/>
              <a:cs typeface="Lato"/>
              <a:sym typeface="Lato"/>
            </a:endParaRPr>
          </a:p>
          <a:p>
            <a:pPr marL="0" marR="0" lvl="0" indent="0" algn="l" rtl="0">
              <a:spcBef>
                <a:spcPts val="0"/>
              </a:spcBef>
              <a:spcAft>
                <a:spcPts val="0"/>
              </a:spcAft>
              <a:buNone/>
            </a:pPr>
            <a:r>
              <a:rPr lang="en-US" sz="1800">
                <a:solidFill>
                  <a:schemeClr val="dk1"/>
                </a:solidFill>
                <a:latin typeface="Lato"/>
                <a:ea typeface="Lato"/>
                <a:cs typeface="Lato"/>
                <a:sym typeface="Lato"/>
              </a:rPr>
              <a:t>To learn more or contact a member of the WiCoT Team, please click </a:t>
            </a:r>
            <a:r>
              <a:rPr lang="en-US" sz="1800" u="sng">
                <a:solidFill>
                  <a:schemeClr val="dk1"/>
                </a:solidFill>
                <a:latin typeface="Lato"/>
                <a:ea typeface="Lato"/>
                <a:cs typeface="Lato"/>
                <a:sym typeface="Lato"/>
                <a:hlinkClick r:id="rId3">
                  <a:extLst>
                    <a:ext uri="{A12FA001-AC4F-418D-AE19-62706E023703}">
                      <ahyp:hlinkClr xmlns:ahyp="http://schemas.microsoft.com/office/drawing/2018/hyperlinkcolor" val="tx"/>
                    </a:ext>
                  </a:extLst>
                </a:hlinkClick>
              </a:rPr>
              <a:t>here</a:t>
            </a:r>
            <a:r>
              <a:rPr lang="en-US" sz="1800">
                <a:solidFill>
                  <a:schemeClr val="dk1"/>
                </a:solidFill>
                <a:latin typeface="Lato"/>
                <a:ea typeface="Lato"/>
                <a:cs typeface="Lato"/>
                <a:sym typeface="Lato"/>
              </a:rPr>
              <a:t>. </a:t>
            </a:r>
            <a:endParaRPr/>
          </a:p>
          <a:p>
            <a:pPr marL="0" marR="0" lvl="0" indent="0" algn="l" rtl="0">
              <a:spcBef>
                <a:spcPts val="0"/>
              </a:spcBef>
              <a:spcAft>
                <a:spcPts val="0"/>
              </a:spcAft>
              <a:buNone/>
            </a:pPr>
            <a:endParaRPr sz="1800">
              <a:solidFill>
                <a:schemeClr val="dk1"/>
              </a:solidFill>
              <a:latin typeface="Lato"/>
              <a:ea typeface="Lato"/>
              <a:cs typeface="Lato"/>
              <a:sym typeface="Lato"/>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60" name="Google Shape;160;p7"/>
          <p:cNvCxnSpPr/>
          <p:nvPr/>
        </p:nvCxnSpPr>
        <p:spPr>
          <a:xfrm>
            <a:off x="6148552" y="1717346"/>
            <a:ext cx="18283" cy="4245193"/>
          </a:xfrm>
          <a:prstGeom prst="straightConnector1">
            <a:avLst/>
          </a:prstGeom>
          <a:noFill/>
          <a:ln w="57150" cap="flat" cmpd="sng">
            <a:solidFill>
              <a:srgbClr val="B7CABA"/>
            </a:solidFill>
            <a:prstDash val="solid"/>
            <a:miter lim="800000"/>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8"/>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7" name="Google Shape;167;p8" descr="Visual showing the levels of WI communities on transition. State Level, Local level and Youth and Family level."/>
          <p:cNvPicPr preferRelativeResize="0">
            <a:picLocks noGrp="1"/>
          </p:cNvPicPr>
          <p:nvPr>
            <p:ph type="body" idx="1"/>
          </p:nvPr>
        </p:nvPicPr>
        <p:blipFill rotWithShape="1">
          <a:blip r:embed="rId3">
            <a:alphaModFix/>
          </a:blip>
          <a:srcRect/>
          <a:stretch/>
        </p:blipFill>
        <p:spPr>
          <a:xfrm>
            <a:off x="407125" y="1429868"/>
            <a:ext cx="11353799" cy="5154101"/>
          </a:xfrm>
          <a:prstGeom prst="rect">
            <a:avLst/>
          </a:prstGeom>
          <a:noFill/>
          <a:ln>
            <a:noFill/>
          </a:ln>
        </p:spPr>
      </p:pic>
      <p:sp>
        <p:nvSpPr>
          <p:cNvPr id="168" name="Google Shape;168;p8"/>
          <p:cNvSpPr txBox="1">
            <a:spLocks noGrp="1"/>
          </p:cNvSpPr>
          <p:nvPr>
            <p:ph type="title" idx="4294967295"/>
          </p:nvPr>
        </p:nvSpPr>
        <p:spPr>
          <a:xfrm>
            <a:off x="399791" y="743875"/>
            <a:ext cx="1136861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600"/>
              <a:buFont typeface="Lato"/>
              <a:buNone/>
            </a:pPr>
            <a:r>
              <a:rPr lang="en-US" sz="3600" b="1" i="0" u="none" strike="noStrike" cap="none">
                <a:solidFill>
                  <a:schemeClr val="dk1"/>
                </a:solidFill>
                <a:latin typeface="Lato"/>
                <a:ea typeface="Lato"/>
                <a:cs typeface="Lato"/>
                <a:sym typeface="Lato"/>
              </a:rPr>
              <a:t>Wisconsin Pathways to Transition Partnerships</a:t>
            </a:r>
            <a:endParaRPr sz="3600" b="1" i="0" u="none" strike="noStrike" cap="none">
              <a:solidFill>
                <a:schemeClr val="dk1"/>
              </a:solidFill>
              <a:latin typeface="Lato"/>
              <a:ea typeface="Lato"/>
              <a:cs typeface="Lato"/>
              <a:sym typeface="Lato"/>
            </a:endParaRPr>
          </a:p>
        </p:txBody>
      </p:sp>
      <p:sp>
        <p:nvSpPr>
          <p:cNvPr id="169" name="Google Shape;169;p8"/>
          <p:cNvSpPr/>
          <p:nvPr/>
        </p:nvSpPr>
        <p:spPr>
          <a:xfrm>
            <a:off x="407127" y="691941"/>
            <a:ext cx="11789227" cy="747755"/>
          </a:xfrm>
          <a:prstGeom prst="rect">
            <a:avLst/>
          </a:prstGeom>
          <a:noFill/>
          <a:ln>
            <a:noFill/>
          </a:ln>
        </p:spPr>
        <p:txBody>
          <a:bodyPr spcFirstLastPara="1" wrap="square" lIns="91425" tIns="45700" rIns="91425" bIns="45700" anchor="ctr" anchorCtr="0">
            <a:normAutofit/>
          </a:bodyPr>
          <a:lstStyle/>
          <a:p>
            <a:pPr marL="0" marR="0" lvl="0" indent="0" algn="l" rtl="0">
              <a:lnSpc>
                <a:spcPct val="80000"/>
              </a:lnSpc>
              <a:spcBef>
                <a:spcPts val="0"/>
              </a:spcBef>
              <a:spcAft>
                <a:spcPts val="0"/>
              </a:spcAft>
              <a:buClr>
                <a:schemeClr val="dk1"/>
              </a:buClr>
              <a:buSzPts val="990"/>
              <a:buFont typeface="Arial"/>
              <a:buNone/>
            </a:pPr>
            <a:endParaRPr sz="99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3F3F3F"/>
              </a:buClr>
              <a:buSzPts val="3240"/>
              <a:buFont typeface="Bodoni"/>
              <a:buNone/>
            </a:pPr>
            <a:br>
              <a:rPr lang="en-US" sz="3240" b="0" i="0" u="none" strike="noStrike" cap="none">
                <a:solidFill>
                  <a:srgbClr val="3F3F3F"/>
                </a:solidFill>
                <a:latin typeface="Bodoni"/>
                <a:ea typeface="Bodoni"/>
                <a:cs typeface="Bodoni"/>
                <a:sym typeface="Bodoni"/>
              </a:rPr>
            </a:br>
            <a:endParaRPr sz="99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9"/>
          <p:cNvSpPr txBox="1">
            <a:spLocks noGrp="1"/>
          </p:cNvSpPr>
          <p:nvPr>
            <p:ph type="title"/>
          </p:nvPr>
        </p:nvSpPr>
        <p:spPr>
          <a:xfrm>
            <a:off x="929640" y="485113"/>
            <a:ext cx="10515600" cy="15315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3600"/>
              <a:buFont typeface="Lato"/>
              <a:buNone/>
            </a:pPr>
            <a:r>
              <a:rPr lang="en-US" b="1">
                <a:latin typeface="Lato"/>
                <a:ea typeface="Lato"/>
                <a:cs typeface="Lato"/>
                <a:sym typeface="Lato"/>
              </a:rPr>
              <a:t>Reflecting on Our CCoT Process</a:t>
            </a:r>
            <a:r>
              <a:rPr lang="en-US" b="1"/>
              <a:t> </a:t>
            </a:r>
            <a:endParaRPr/>
          </a:p>
        </p:txBody>
      </p:sp>
      <p:sp>
        <p:nvSpPr>
          <p:cNvPr id="176" name="Google Shape;176;p9"/>
          <p:cNvSpPr txBox="1">
            <a:spLocks noGrp="1"/>
          </p:cNvSpPr>
          <p:nvPr>
            <p:ph type="body" idx="1"/>
          </p:nvPr>
        </p:nvSpPr>
        <p:spPr>
          <a:xfrm>
            <a:off x="929641" y="2016647"/>
            <a:ext cx="4756605" cy="3190309"/>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595959"/>
              </a:buClr>
              <a:buSzPts val="1800"/>
              <a:buNone/>
            </a:pPr>
            <a:endParaRPr>
              <a:solidFill>
                <a:schemeClr val="dk1"/>
              </a:solidFill>
              <a:latin typeface="Lato"/>
              <a:ea typeface="Lato"/>
              <a:cs typeface="Lato"/>
              <a:sym typeface="Lato"/>
            </a:endParaRPr>
          </a:p>
          <a:p>
            <a:pPr marL="0" lvl="0" indent="0" algn="l" rtl="0">
              <a:lnSpc>
                <a:spcPct val="100000"/>
              </a:lnSpc>
              <a:spcBef>
                <a:spcPts val="2200"/>
              </a:spcBef>
              <a:spcAft>
                <a:spcPts val="0"/>
              </a:spcAft>
              <a:buClr>
                <a:schemeClr val="dk1"/>
              </a:buClr>
              <a:buSzPts val="1800"/>
              <a:buNone/>
            </a:pPr>
            <a:r>
              <a:rPr lang="en-US">
                <a:solidFill>
                  <a:schemeClr val="dk1"/>
                </a:solidFill>
                <a:latin typeface="Lato"/>
                <a:ea typeface="Lato"/>
                <a:cs typeface="Lato"/>
                <a:sym typeface="Lato"/>
              </a:rPr>
              <a:t>What’s working well?</a:t>
            </a:r>
            <a:endParaRPr>
              <a:solidFill>
                <a:schemeClr val="dk1"/>
              </a:solidFill>
            </a:endParaRPr>
          </a:p>
          <a:p>
            <a:pPr marL="685800" lvl="1" indent="-228600" algn="l" rtl="0">
              <a:lnSpc>
                <a:spcPct val="90000"/>
              </a:lnSpc>
              <a:spcBef>
                <a:spcPts val="2200"/>
              </a:spcBef>
              <a:spcAft>
                <a:spcPts val="0"/>
              </a:spcAft>
              <a:buClr>
                <a:schemeClr val="dk1"/>
              </a:buClr>
              <a:buSzPts val="1800"/>
              <a:buFont typeface="Courier New"/>
              <a:buChar char="o"/>
            </a:pPr>
            <a:r>
              <a:rPr lang="en-US" sz="1800">
                <a:solidFill>
                  <a:schemeClr val="dk1"/>
                </a:solidFill>
                <a:latin typeface="Lato"/>
                <a:ea typeface="Lato"/>
                <a:cs typeface="Lato"/>
                <a:sym typeface="Lato"/>
              </a:rPr>
              <a:t> </a:t>
            </a:r>
            <a:r>
              <a:rPr lang="en-US" sz="1800" b="0">
                <a:solidFill>
                  <a:schemeClr val="dk1"/>
                </a:solidFill>
                <a:latin typeface="Lato"/>
                <a:ea typeface="Lato"/>
                <a:cs typeface="Lato"/>
                <a:sym typeface="Lato"/>
              </a:rPr>
              <a:t>Celebrate successes and achievements in transition planning.</a:t>
            </a:r>
            <a:endParaRPr sz="1800" b="0">
              <a:solidFill>
                <a:schemeClr val="dk1"/>
              </a:solidFill>
              <a:latin typeface="Lato"/>
              <a:ea typeface="Lato"/>
              <a:cs typeface="Lato"/>
              <a:sym typeface="Lato"/>
            </a:endParaRPr>
          </a:p>
          <a:p>
            <a:pPr marL="0" lvl="0" indent="0" algn="l" rtl="0">
              <a:lnSpc>
                <a:spcPct val="90000"/>
              </a:lnSpc>
              <a:spcBef>
                <a:spcPts val="2200"/>
              </a:spcBef>
              <a:spcAft>
                <a:spcPts val="0"/>
              </a:spcAft>
              <a:buClr>
                <a:schemeClr val="dk1"/>
              </a:buClr>
              <a:buSzPts val="1800"/>
              <a:buNone/>
            </a:pPr>
            <a:r>
              <a:rPr lang="en-US">
                <a:solidFill>
                  <a:schemeClr val="dk1"/>
                </a:solidFill>
                <a:latin typeface="Lato"/>
                <a:ea typeface="Lato"/>
                <a:cs typeface="Lato"/>
                <a:sym typeface="Lato"/>
              </a:rPr>
              <a:t>What strategies have been most effective?</a:t>
            </a:r>
            <a:endParaRPr>
              <a:solidFill>
                <a:schemeClr val="dk1"/>
              </a:solidFill>
            </a:endParaRPr>
          </a:p>
          <a:p>
            <a:pPr marL="685800" lvl="1" indent="-228600" algn="l" rtl="0">
              <a:lnSpc>
                <a:spcPct val="90000"/>
              </a:lnSpc>
              <a:spcBef>
                <a:spcPts val="2200"/>
              </a:spcBef>
              <a:spcAft>
                <a:spcPts val="0"/>
              </a:spcAft>
              <a:buClr>
                <a:schemeClr val="dk1"/>
              </a:buClr>
              <a:buSzPts val="1800"/>
              <a:buFont typeface="Courier New"/>
              <a:buChar char="o"/>
            </a:pPr>
            <a:r>
              <a:rPr lang="en-US" sz="1800" b="0">
                <a:solidFill>
                  <a:schemeClr val="dk1"/>
                </a:solidFill>
                <a:latin typeface="Lato"/>
                <a:ea typeface="Lato"/>
                <a:cs typeface="Lato"/>
                <a:sym typeface="Lato"/>
              </a:rPr>
              <a:t>Share specific examples that have helped move the work forward.</a:t>
            </a:r>
            <a:endParaRPr sz="1800" b="0">
              <a:solidFill>
                <a:schemeClr val="dk1"/>
              </a:solidFill>
              <a:latin typeface="Lato"/>
              <a:ea typeface="Lato"/>
              <a:cs typeface="Lato"/>
              <a:sym typeface="Lato"/>
            </a:endParaRPr>
          </a:p>
        </p:txBody>
      </p:sp>
      <p:sp>
        <p:nvSpPr>
          <p:cNvPr id="177" name="Google Shape;177;p9"/>
          <p:cNvSpPr txBox="1">
            <a:spLocks noGrp="1"/>
          </p:cNvSpPr>
          <p:nvPr>
            <p:ph type="body" idx="2"/>
          </p:nvPr>
        </p:nvSpPr>
        <p:spPr>
          <a:xfrm>
            <a:off x="6205369" y="2022318"/>
            <a:ext cx="5241194" cy="4183586"/>
          </a:xfrm>
          <a:prstGeom prst="rect">
            <a:avLst/>
          </a:prstGeom>
          <a:solidFill>
            <a:schemeClr val="lt1"/>
          </a:solid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595959"/>
              </a:buClr>
              <a:buSzPts val="1800"/>
              <a:buNone/>
            </a:pPr>
            <a:endParaRPr b="1">
              <a:solidFill>
                <a:schemeClr val="dk1"/>
              </a:solidFill>
              <a:latin typeface="Lato"/>
              <a:ea typeface="Lato"/>
              <a:cs typeface="Lato"/>
              <a:sym typeface="Lato"/>
            </a:endParaRPr>
          </a:p>
          <a:p>
            <a:pPr marL="0" lvl="0" indent="0" algn="l" rtl="0">
              <a:lnSpc>
                <a:spcPct val="90000"/>
              </a:lnSpc>
              <a:spcBef>
                <a:spcPts val="2200"/>
              </a:spcBef>
              <a:spcAft>
                <a:spcPts val="0"/>
              </a:spcAft>
              <a:buClr>
                <a:schemeClr val="dk1"/>
              </a:buClr>
              <a:buSzPts val="1800"/>
              <a:buNone/>
            </a:pPr>
            <a:r>
              <a:rPr lang="en-US" b="1">
                <a:solidFill>
                  <a:schemeClr val="dk1"/>
                </a:solidFill>
                <a:latin typeface="Lato"/>
                <a:ea typeface="Lato"/>
                <a:cs typeface="Lato"/>
                <a:sym typeface="Lato"/>
              </a:rPr>
              <a:t>What challenges have we faced?</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800"/>
              <a:buFont typeface="Courier New"/>
              <a:buChar char="o"/>
            </a:pPr>
            <a:r>
              <a:rPr lang="en-US" sz="1800">
                <a:solidFill>
                  <a:schemeClr val="dk1"/>
                </a:solidFill>
                <a:latin typeface="Lato"/>
                <a:ea typeface="Lato"/>
                <a:cs typeface="Lato"/>
                <a:sym typeface="Lato"/>
              </a:rPr>
              <a:t>Identify barriers that may be limiting progress or collaboration.</a:t>
            </a:r>
            <a:endParaRPr sz="1800">
              <a:solidFill>
                <a:schemeClr val="dk1"/>
              </a:solidFill>
              <a:latin typeface="Lato"/>
              <a:ea typeface="Lato"/>
              <a:cs typeface="Lato"/>
              <a:sym typeface="Lato"/>
            </a:endParaRPr>
          </a:p>
          <a:p>
            <a:pPr marL="0" lvl="0" indent="0" algn="l" rtl="0">
              <a:lnSpc>
                <a:spcPct val="90000"/>
              </a:lnSpc>
              <a:spcBef>
                <a:spcPts val="2200"/>
              </a:spcBef>
              <a:spcAft>
                <a:spcPts val="0"/>
              </a:spcAft>
              <a:buClr>
                <a:schemeClr val="dk1"/>
              </a:buClr>
              <a:buSzPts val="1800"/>
              <a:buNone/>
            </a:pPr>
            <a:r>
              <a:rPr lang="en-US" b="1">
                <a:solidFill>
                  <a:schemeClr val="dk1"/>
                </a:solidFill>
                <a:latin typeface="Lato"/>
                <a:ea typeface="Lato"/>
                <a:cs typeface="Lato"/>
                <a:sym typeface="Lato"/>
              </a:rPr>
              <a:t>Where might there be disconnects?</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800"/>
              <a:buFont typeface="Courier New"/>
              <a:buChar char="o"/>
            </a:pPr>
            <a:r>
              <a:rPr lang="en-US" sz="1800">
                <a:solidFill>
                  <a:schemeClr val="dk1"/>
                </a:solidFill>
                <a:latin typeface="Lato"/>
                <a:ea typeface="Lato"/>
                <a:cs typeface="Lato"/>
                <a:sym typeface="Lato"/>
              </a:rPr>
              <a:t>Reflect on gaps or misalignment between transition partners.</a:t>
            </a:r>
            <a:endParaRPr sz="1800">
              <a:solidFill>
                <a:schemeClr val="dk1"/>
              </a:solidFill>
              <a:latin typeface="Lato"/>
              <a:ea typeface="Lato"/>
              <a:cs typeface="Lato"/>
              <a:sym typeface="Lato"/>
            </a:endParaRPr>
          </a:p>
          <a:p>
            <a:pPr marL="0" lvl="0" indent="0" algn="l" rtl="0">
              <a:lnSpc>
                <a:spcPct val="90000"/>
              </a:lnSpc>
              <a:spcBef>
                <a:spcPts val="2200"/>
              </a:spcBef>
              <a:spcAft>
                <a:spcPts val="0"/>
              </a:spcAft>
              <a:buClr>
                <a:schemeClr val="dk1"/>
              </a:buClr>
              <a:buSzPts val="1800"/>
              <a:buNone/>
            </a:pPr>
            <a:r>
              <a:rPr lang="en-US" b="1">
                <a:solidFill>
                  <a:schemeClr val="dk1"/>
                </a:solidFill>
                <a:latin typeface="Lato"/>
                <a:ea typeface="Lato"/>
                <a:cs typeface="Lato"/>
                <a:sym typeface="Lato"/>
              </a:rPr>
              <a:t>Are we moving toward our goals?</a:t>
            </a:r>
            <a:endParaRPr>
              <a:solidFill>
                <a:schemeClr val="dk1"/>
              </a:solidFill>
              <a:latin typeface="Lato"/>
              <a:ea typeface="Lato"/>
              <a:cs typeface="Lato"/>
              <a:sym typeface="Lato"/>
            </a:endParaRPr>
          </a:p>
          <a:p>
            <a:pPr marL="685800" lvl="1" indent="-228600" algn="l" rtl="0">
              <a:lnSpc>
                <a:spcPct val="90000"/>
              </a:lnSpc>
              <a:spcBef>
                <a:spcPts val="2200"/>
              </a:spcBef>
              <a:spcAft>
                <a:spcPts val="0"/>
              </a:spcAft>
              <a:buClr>
                <a:schemeClr val="dk1"/>
              </a:buClr>
              <a:buSzPts val="1800"/>
              <a:buFont typeface="Courier New"/>
              <a:buChar char="o"/>
            </a:pPr>
            <a:r>
              <a:rPr lang="en-US" sz="1800">
                <a:solidFill>
                  <a:schemeClr val="dk1"/>
                </a:solidFill>
                <a:latin typeface="Lato"/>
                <a:ea typeface="Lato"/>
                <a:cs typeface="Lato"/>
                <a:sym typeface="Lato"/>
              </a:rPr>
              <a:t>Consider progress and areas where we may need to adjust.</a:t>
            </a:r>
            <a:endParaRPr sz="1800">
              <a:solidFill>
                <a:schemeClr val="dk1"/>
              </a:solidFill>
              <a:latin typeface="Lato"/>
              <a:ea typeface="Lato"/>
              <a:cs typeface="Lato"/>
              <a:sym typeface="Lato"/>
            </a:endParaRPr>
          </a:p>
          <a:p>
            <a:pPr marL="0" lvl="0" indent="0" algn="l" rtl="0">
              <a:lnSpc>
                <a:spcPct val="90000"/>
              </a:lnSpc>
              <a:spcBef>
                <a:spcPts val="2200"/>
              </a:spcBef>
              <a:spcAft>
                <a:spcPts val="0"/>
              </a:spcAft>
              <a:buClr>
                <a:srgbClr val="595959"/>
              </a:buClr>
              <a:buSzPts val="1800"/>
              <a:buNone/>
            </a:pPr>
            <a:endParaRPr b="1">
              <a:solidFill>
                <a:schemeClr val="dk1"/>
              </a:solidFill>
              <a:latin typeface="Lato"/>
              <a:ea typeface="Lato"/>
              <a:cs typeface="Lato"/>
              <a:sym typeface="Lato"/>
            </a:endParaRPr>
          </a:p>
          <a:p>
            <a:pPr marL="228600" lvl="0" indent="-114300" algn="l" rtl="0">
              <a:lnSpc>
                <a:spcPct val="90000"/>
              </a:lnSpc>
              <a:spcBef>
                <a:spcPts val="2200"/>
              </a:spcBef>
              <a:spcAft>
                <a:spcPts val="0"/>
              </a:spcAft>
              <a:buClr>
                <a:srgbClr val="595959"/>
              </a:buClr>
              <a:buSzPts val="1800"/>
              <a:buNone/>
            </a:pPr>
            <a:endParaRPr/>
          </a:p>
        </p:txBody>
      </p:sp>
      <p:sp>
        <p:nvSpPr>
          <p:cNvPr id="178" name="Google Shape;178;p9"/>
          <p:cNvSpPr txBox="1">
            <a:spLocks noGrp="1"/>
          </p:cNvSpPr>
          <p:nvPr>
            <p:ph type="sldNum" idx="12"/>
          </p:nvPr>
        </p:nvSpPr>
        <p:spPr>
          <a:xfrm>
            <a:off x="8534400" y="6121252"/>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cxnSp>
        <p:nvCxnSpPr>
          <p:cNvPr id="179" name="Google Shape;179;p9"/>
          <p:cNvCxnSpPr/>
          <p:nvPr/>
        </p:nvCxnSpPr>
        <p:spPr>
          <a:xfrm flipH="1">
            <a:off x="5831681" y="1774031"/>
            <a:ext cx="2381" cy="4593430"/>
          </a:xfrm>
          <a:prstGeom prst="straightConnector1">
            <a:avLst/>
          </a:prstGeom>
          <a:noFill/>
          <a:ln w="57150" cap="flat" cmpd="sng">
            <a:solidFill>
              <a:srgbClr val="B7CABA"/>
            </a:solidFill>
            <a:prstDash val="solid"/>
            <a:miter lim="800000"/>
            <a:headEnd type="none" w="sm" len="sm"/>
            <a:tailEnd type="none" w="sm" len="sm"/>
          </a:ln>
        </p:spPr>
      </p:cxnSp>
    </p:spTree>
  </p:cSld>
  <p:clrMapOvr>
    <a:masterClrMapping/>
  </p:clrMapOvr>
</p:sld>
</file>

<file path=ppt/theme/theme1.xml><?xml version="1.0" encoding="utf-8"?>
<a:theme xmlns:a="http://schemas.openxmlformats.org/drawingml/2006/main" name="Custom">
  <a:themeElements>
    <a:clrScheme name="Custom 77">
      <a:dk1>
        <a:srgbClr val="000000"/>
      </a:dk1>
      <a:lt1>
        <a:srgbClr val="FFFFFF"/>
      </a:lt1>
      <a:dk2>
        <a:srgbClr val="44546A"/>
      </a:dk2>
      <a:lt2>
        <a:srgbClr val="E7E6E6"/>
      </a:lt2>
      <a:accent1>
        <a:srgbClr val="FFB09D"/>
      </a:accent1>
      <a:accent2>
        <a:srgbClr val="FFD7C7"/>
      </a:accent2>
      <a:accent3>
        <a:srgbClr val="FFE9E0"/>
      </a:accent3>
      <a:accent4>
        <a:srgbClr val="55736D"/>
      </a:accent4>
      <a:accent5>
        <a:srgbClr val="88A88E"/>
      </a:accent5>
      <a:accent6>
        <a:srgbClr val="E6FFFB"/>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9926</Words>
  <Application>Microsoft Office PowerPoint</Application>
  <PresentationFormat>Widescreen</PresentationFormat>
  <Paragraphs>794</Paragraphs>
  <Slides>48</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Courier New</vt:lpstr>
      <vt:lpstr>Bodoni</vt:lpstr>
      <vt:lpstr>Calibri</vt:lpstr>
      <vt:lpstr>Lato</vt:lpstr>
      <vt:lpstr>Noto Sans Symbols</vt:lpstr>
      <vt:lpstr>Arial</vt:lpstr>
      <vt:lpstr>Custom</vt:lpstr>
      <vt:lpstr>  CCoT Team RESET ~ Introduction  </vt:lpstr>
      <vt:lpstr>Welcome to the CCoT RESET</vt:lpstr>
      <vt:lpstr>Objectives:</vt:lpstr>
      <vt:lpstr>Activity</vt:lpstr>
      <vt:lpstr>What We Know About Effective Interagency Teams...</vt:lpstr>
      <vt:lpstr>Team Meeting Collective Commitments</vt:lpstr>
      <vt:lpstr>Understanding CCoTs &amp; WiCoT</vt:lpstr>
      <vt:lpstr>Wisconsin Pathways to Transition Partnerships</vt:lpstr>
      <vt:lpstr>Reflecting on Our CCoT Process </vt:lpstr>
      <vt:lpstr>Summary and next steps</vt:lpstr>
      <vt:lpstr>CCoT RESET - Reflect</vt:lpstr>
      <vt:lpstr>Objectives:</vt:lpstr>
      <vt:lpstr>CCoT Vision</vt:lpstr>
      <vt:lpstr>CCoT Purpose </vt:lpstr>
      <vt:lpstr>CCoT Mission </vt:lpstr>
      <vt:lpstr>Vision Statement:</vt:lpstr>
      <vt:lpstr>Activity</vt:lpstr>
      <vt:lpstr>CCoT RESET-Explore</vt:lpstr>
      <vt:lpstr>Objectives:</vt:lpstr>
      <vt:lpstr>Where Are We As A Team Now?</vt:lpstr>
      <vt:lpstr>We Know We Have Representation When...</vt:lpstr>
      <vt:lpstr>Activity</vt:lpstr>
      <vt:lpstr>Team Member Expectations and Collaboration</vt:lpstr>
      <vt:lpstr>Our Local Community</vt:lpstr>
      <vt:lpstr>Exit Reflection: Explore </vt:lpstr>
      <vt:lpstr>CCoT RESET - Structure</vt:lpstr>
      <vt:lpstr>Objectives:</vt:lpstr>
      <vt:lpstr>Structuring Meetings for Efficiency</vt:lpstr>
      <vt:lpstr>Team Structure Continued</vt:lpstr>
      <vt:lpstr>Defining Roles &amp; Responsibilities</vt:lpstr>
      <vt:lpstr>Defining Roles &amp; Responsibilities- Transition Action Guide</vt:lpstr>
      <vt:lpstr>Co-Creating Agendas For Action-Oriented Meetings</vt:lpstr>
      <vt:lpstr>Activity</vt:lpstr>
      <vt:lpstr>Welcome to the CCoT RESET</vt:lpstr>
      <vt:lpstr>Objectives:</vt:lpstr>
      <vt:lpstr>What is Data?</vt:lpstr>
      <vt:lpstr>Activity:    What Do We Know vs What Do We Need to Know?</vt:lpstr>
      <vt:lpstr>Action Planning-Next Steps</vt:lpstr>
      <vt:lpstr>Thinking Beyond Events-Sustaining Impact</vt:lpstr>
      <vt:lpstr>Activity</vt:lpstr>
      <vt:lpstr>CCoT RESET – Team Engagement</vt:lpstr>
      <vt:lpstr>Objectives:</vt:lpstr>
      <vt:lpstr>How Do We Keep Moving Forward?</vt:lpstr>
      <vt:lpstr>Activity</vt:lpstr>
      <vt:lpstr>Statewide and Local Resources  Statewide: Transition Action Guide  Local: CCoT Toolkit (Google Site &amp; PDF Version) Community Maps Sequence of Services Transition Events Data Collection Tools </vt:lpstr>
      <vt:lpstr>Next Step</vt:lpstr>
      <vt:lpstr> Community Transition Innovation Plan (CTIP)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Pam Jenson</dc:creator>
  <cp:lastModifiedBy>Jenny Jacobs</cp:lastModifiedBy>
  <cp:revision>1</cp:revision>
  <dcterms:created xsi:type="dcterms:W3CDTF">2025-04-04T13:46:42Z</dcterms:created>
  <dcterms:modified xsi:type="dcterms:W3CDTF">2026-08-17T15:54:25Z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0x0101005AA00F31D4EF17459B94D4BDA8B1DBC0</vt:lpwstr>
  </property>
  <property fmtid="{D5CDD505-2E9C-101B-9397-08002B2CF9AE}" pid="3" name="MediaServiceImageTags">
    <vt:lpwstr/>
  </property>
</Properties>
</file>