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3" r:id="rId6"/>
    <p:sldId id="264" r:id="rId7"/>
    <p:sldId id="262" r:id="rId8"/>
  </p:sldIdLst>
  <p:sldSz cx="7772400" cy="10058400"/>
  <p:notesSz cx="10058400" cy="7772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959074-7EA7-8479-CFE7-F8E9DE55FE9D}" v="3" dt="2025-10-08T22:34:59.7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27671"/>
    <p:restoredTop sz="86358"/>
  </p:normalViewPr>
  <p:slideViewPr>
    <p:cSldViewPr snapToGrid="0">
      <p:cViewPr varScale="1">
        <p:scale>
          <a:sx n="83" d="100"/>
          <a:sy n="83" d="100"/>
        </p:scale>
        <p:origin x="2256" y="22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E3977FEE-9913-4BF3-91FF-0ABED08F54AC}" type="datetimeFigureOut">
              <a:t>8/24/26</a:t>
            </a:fld>
            <a:endParaRPr lang="en-US"/>
          </a:p>
        </p:txBody>
      </p:sp>
      <p:sp>
        <p:nvSpPr>
          <p:cNvPr id="4" name="Slide Image Placeholder 3"/>
          <p:cNvSpPr>
            <a:spLocks noGrp="1" noRot="1" noChangeAspect="1"/>
          </p:cNvSpPr>
          <p:nvPr>
            <p:ph type="sldImg" idx="2"/>
          </p:nvPr>
        </p:nvSpPr>
        <p:spPr>
          <a:xfrm>
            <a:off x="4016375" y="971550"/>
            <a:ext cx="2025650" cy="26225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7209614-FC52-453D-A86D-86B664AF70F6}" type="slidenum">
              <a:t>‹#›</a:t>
            </a:fld>
            <a:endParaRPr lang="en-US"/>
          </a:p>
        </p:txBody>
      </p:sp>
    </p:spTree>
    <p:extLst>
      <p:ext uri="{BB962C8B-B14F-4D97-AF65-F5344CB8AC3E}">
        <p14:creationId xmlns:p14="http://schemas.microsoft.com/office/powerpoint/2010/main" val="2578789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209614-FC52-453D-A86D-86B664AF70F6}" type="slidenum">
              <a:rPr lang="en-US" smtClean="0"/>
              <a:t>6</a:t>
            </a:fld>
            <a:endParaRPr lang="en-US"/>
          </a:p>
        </p:txBody>
      </p:sp>
    </p:spTree>
    <p:extLst>
      <p:ext uri="{BB962C8B-B14F-4D97-AF65-F5344CB8AC3E}">
        <p14:creationId xmlns:p14="http://schemas.microsoft.com/office/powerpoint/2010/main" val="1412820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EE1C7379-A6F2-DE5C-88DB-F279B12FD644}"/>
              </a:ext>
            </a:extLst>
          </p:cNvPr>
          <p:cNvSpPr>
            <a:spLocks noGrp="1"/>
          </p:cNvSpPr>
          <p:nvPr>
            <p:ph type="title" idx="4294967295"/>
          </p:nvPr>
        </p:nvSpPr>
        <p:spPr>
          <a:xfrm>
            <a:off x="3835727" y="3073894"/>
            <a:ext cx="3692032" cy="1944687"/>
          </a:xfrm>
          <a:prstGeom prst="rect">
            <a:avLst/>
          </a:prstGeom>
        </p:spPr>
        <p:txBody>
          <a:bodyPr/>
          <a:lstStyle/>
          <a:p>
            <a:r>
              <a:rPr lang="en-US" dirty="0"/>
              <a:t>Onboarding Plan</a:t>
            </a:r>
          </a:p>
        </p:txBody>
      </p:sp>
      <p:sp>
        <p:nvSpPr>
          <p:cNvPr id="15" name="Text 4"/>
          <p:cNvSpPr/>
          <p:nvPr/>
        </p:nvSpPr>
        <p:spPr>
          <a:xfrm>
            <a:off x="1799101" y="487018"/>
            <a:ext cx="5362575" cy="1371600"/>
          </a:xfrm>
          <a:prstGeom prst="rect">
            <a:avLst/>
          </a:prstGeom>
          <a:noFill/>
          <a:ln/>
        </p:spPr>
        <p:txBody>
          <a:bodyPr wrap="square" lIns="0" tIns="0" rIns="0" bIns="0" rtlCol="0" anchor="ctr"/>
          <a:lstStyle/>
          <a:p>
            <a:pPr marL="0" indent="0" algn="ctr">
              <a:lnSpc>
                <a:spcPct val="79650"/>
              </a:lnSpc>
              <a:buNone/>
            </a:pPr>
            <a:r>
              <a:rPr lang="en-US" sz="3000" dirty="0">
                <a:solidFill>
                  <a:srgbClr val="2B2B35"/>
                </a:solidFill>
                <a:latin typeface="Lato" pitchFamily="34" charset="0"/>
                <a:ea typeface="Lato" pitchFamily="34" charset="-122"/>
                <a:cs typeface="Lato" pitchFamily="34" charset="-120"/>
              </a:rPr>
              <a:t>COUNTY COMMUNITY ON    TRANSITION </a:t>
            </a:r>
            <a:endParaRPr lang="en-US" sz="3000" dirty="0"/>
          </a:p>
          <a:p>
            <a:pPr marL="0" indent="0" algn="ctr">
              <a:lnSpc>
                <a:spcPct val="79650"/>
              </a:lnSpc>
              <a:buNone/>
            </a:pPr>
            <a:r>
              <a:rPr lang="en-US" sz="3000" dirty="0">
                <a:solidFill>
                  <a:srgbClr val="2B2B35"/>
                </a:solidFill>
                <a:latin typeface="Lato" pitchFamily="34" charset="0"/>
                <a:ea typeface="Lato" pitchFamily="34" charset="-122"/>
                <a:cs typeface="Lato" pitchFamily="34" charset="-120"/>
              </a:rPr>
              <a:t>(CCOT)</a:t>
            </a:r>
            <a:endParaRPr lang="en-US" sz="3000" dirty="0"/>
          </a:p>
        </p:txBody>
      </p:sp>
      <p:pic>
        <p:nvPicPr>
          <p:cNvPr id="11" name="Image 7">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645227" y="2942682"/>
            <a:ext cx="190500" cy="3789312"/>
          </a:xfrm>
          <a:prstGeom prst="rect">
            <a:avLst/>
          </a:prstGeom>
        </p:spPr>
      </p:pic>
      <p:pic>
        <p:nvPicPr>
          <p:cNvPr id="3" name="Image 1" descr="A group of people high-fiving."/>
          <p:cNvPicPr>
            <a:picLocks noChangeAspect="1"/>
          </p:cNvPicPr>
          <p:nvPr/>
        </p:nvPicPr>
        <p:blipFill>
          <a:blip r:embed="rId4"/>
          <a:stretch>
            <a:fillRect/>
          </a:stretch>
        </p:blipFill>
        <p:spPr>
          <a:xfrm>
            <a:off x="54142" y="1858880"/>
            <a:ext cx="3248025" cy="7219950"/>
          </a:xfrm>
          <a:prstGeom prst="rect">
            <a:avLst/>
          </a:prstGeom>
        </p:spPr>
      </p:pic>
      <p:sp>
        <p:nvSpPr>
          <p:cNvPr id="13" name="Text 2"/>
          <p:cNvSpPr/>
          <p:nvPr/>
        </p:nvSpPr>
        <p:spPr>
          <a:xfrm>
            <a:off x="3886200" y="7046819"/>
            <a:ext cx="1581150" cy="342900"/>
          </a:xfrm>
          <a:prstGeom prst="rect">
            <a:avLst/>
          </a:prstGeom>
          <a:noFill/>
          <a:ln/>
        </p:spPr>
        <p:txBody>
          <a:bodyPr wrap="square" lIns="0" tIns="0" rIns="0" bIns="0" rtlCol="0" anchor="ctr"/>
          <a:lstStyle/>
          <a:p>
            <a:pPr marL="0" indent="0" algn="l">
              <a:lnSpc>
                <a:spcPct val="99141"/>
              </a:lnSpc>
              <a:buNone/>
            </a:pPr>
            <a:r>
              <a:rPr lang="en-US" sz="1800">
                <a:solidFill>
                  <a:srgbClr val="232323"/>
                </a:solidFill>
                <a:latin typeface="Lato" pitchFamily="34" charset="0"/>
                <a:ea typeface="Lato" pitchFamily="34" charset="-122"/>
                <a:cs typeface="Lato" pitchFamily="34" charset="-120"/>
              </a:rPr>
              <a:t>Presented by:</a:t>
            </a:r>
            <a:endParaRPr lang="en-US" sz="1800"/>
          </a:p>
        </p:txBody>
      </p:sp>
      <p:sp>
        <p:nvSpPr>
          <p:cNvPr id="16" name="Text 5"/>
          <p:cNvSpPr/>
          <p:nvPr/>
        </p:nvSpPr>
        <p:spPr>
          <a:xfrm>
            <a:off x="3578714" y="8390363"/>
            <a:ext cx="1581150" cy="685800"/>
          </a:xfrm>
          <a:prstGeom prst="rect">
            <a:avLst/>
          </a:prstGeom>
          <a:noFill/>
          <a:ln/>
        </p:spPr>
        <p:txBody>
          <a:bodyPr wrap="square" lIns="0" tIns="0" rIns="0" bIns="0" rtlCol="0" anchor="ctr"/>
          <a:lstStyle/>
          <a:p>
            <a:pPr marL="0" indent="0" algn="l">
              <a:lnSpc>
                <a:spcPct val="99141"/>
              </a:lnSpc>
              <a:buNone/>
            </a:pPr>
            <a:r>
              <a:rPr lang="en-US" sz="1800">
                <a:solidFill>
                  <a:srgbClr val="232323"/>
                </a:solidFill>
                <a:latin typeface="Lato" pitchFamily="34" charset="0"/>
                <a:ea typeface="Lato" pitchFamily="34" charset="-122"/>
                <a:cs typeface="Lato" pitchFamily="34" charset="-120"/>
              </a:rPr>
              <a:t>Template Created by:</a:t>
            </a:r>
            <a:endParaRPr lang="en-US" sz="1800"/>
          </a:p>
        </p:txBody>
      </p:sp>
      <p:pic>
        <p:nvPicPr>
          <p:cNvPr id="12" name="Image 8" descr="Transition Improvement Grant Icon"/>
          <p:cNvPicPr>
            <a:picLocks noChangeAspect="1"/>
          </p:cNvPicPr>
          <p:nvPr/>
        </p:nvPicPr>
        <p:blipFill>
          <a:blip r:embed="rId5"/>
          <a:stretch>
            <a:fillRect/>
          </a:stretch>
        </p:blipFill>
        <p:spPr>
          <a:xfrm>
            <a:off x="5151044" y="8390353"/>
            <a:ext cx="2124075" cy="600075"/>
          </a:xfrm>
          <a:prstGeom prst="rect">
            <a:avLst/>
          </a:prstGeom>
        </p:spPr>
      </p:pic>
      <p:sp>
        <p:nvSpPr>
          <p:cNvPr id="14" name="Text 3"/>
          <p:cNvSpPr/>
          <p:nvPr/>
        </p:nvSpPr>
        <p:spPr>
          <a:xfrm>
            <a:off x="4946113" y="9256938"/>
            <a:ext cx="2295525" cy="285750"/>
          </a:xfrm>
          <a:prstGeom prst="rect">
            <a:avLst/>
          </a:prstGeom>
          <a:noFill/>
          <a:ln/>
        </p:spPr>
        <p:txBody>
          <a:bodyPr wrap="square" lIns="0" tIns="0" rIns="0" bIns="0" rtlCol="0" anchor="ctr"/>
          <a:lstStyle/>
          <a:p>
            <a:pPr marL="0" indent="0" algn="r">
              <a:lnSpc>
                <a:spcPct val="99141"/>
              </a:lnSpc>
              <a:buNone/>
            </a:pPr>
            <a:r>
              <a:rPr lang="en-US" sz="1500">
                <a:solidFill>
                  <a:srgbClr val="232323"/>
                </a:solidFill>
                <a:latin typeface="Lato" pitchFamily="34" charset="0"/>
                <a:ea typeface="Lato" pitchFamily="34" charset="-122"/>
                <a:cs typeface="Lato" pitchFamily="34" charset="-120"/>
              </a:rPr>
              <a:t>https://witig.org/</a:t>
            </a:r>
            <a:endParaRPr lang="en-US" sz="15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336709"/>
            <a:ext cx="7772400" cy="10058400"/>
          </a:xfrm>
          <a:prstGeom prst="rect">
            <a:avLst/>
          </a:prstGeom>
        </p:spPr>
      </p:pic>
      <p:sp>
        <p:nvSpPr>
          <p:cNvPr id="7" name="Text 0"/>
          <p:cNvSpPr>
            <a:spLocks noGrp="1"/>
          </p:cNvSpPr>
          <p:nvPr>
            <p:ph type="title" idx="4294967295"/>
          </p:nvPr>
        </p:nvSpPr>
        <p:spPr>
          <a:xfrm>
            <a:off x="1524267" y="1096299"/>
            <a:ext cx="4733925" cy="36195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66563"/>
              </a:lnSpc>
              <a:spcBef>
                <a:spcPts val="0"/>
              </a:spcBef>
              <a:spcAft>
                <a:spcPts val="0"/>
              </a:spcAft>
              <a:buClrTx/>
              <a:buSzTx/>
              <a:buFontTx/>
              <a:buNone/>
              <a:tabLst/>
              <a:defRPr/>
            </a:pPr>
            <a:r>
              <a:rPr kumimoji="0" lang="en-US" sz="2850" b="1" i="0" u="none" strike="noStrike" kern="1200" cap="none" spc="0" normalizeH="0" baseline="0" noProof="0" dirty="0">
                <a:ln>
                  <a:noFill/>
                </a:ln>
                <a:solidFill>
                  <a:srgbClr val="232323"/>
                </a:solidFill>
                <a:effectLst/>
                <a:uLnTx/>
                <a:uFillTx/>
                <a:latin typeface="Lato" pitchFamily="34" charset="0"/>
                <a:ea typeface="Lato" pitchFamily="34" charset="-122"/>
                <a:cs typeface="Lato" pitchFamily="34" charset="-120"/>
              </a:rPr>
              <a:t>Our Foundation</a:t>
            </a:r>
            <a:endParaRPr kumimoji="0" lang="en-US" sz="285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 3"/>
          <p:cNvSpPr/>
          <p:nvPr/>
        </p:nvSpPr>
        <p:spPr>
          <a:xfrm>
            <a:off x="916348" y="1765811"/>
            <a:ext cx="1190625"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What is a CCoT</a:t>
            </a:r>
            <a:endParaRPr lang="en-US" sz="1350"/>
          </a:p>
        </p:txBody>
      </p:sp>
      <p:pic>
        <p:nvPicPr>
          <p:cNvPr id="8" name="Imag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0399" y="9531191"/>
            <a:ext cx="6743252" cy="190500"/>
          </a:xfrm>
          <a:prstGeom prst="rect">
            <a:avLst/>
          </a:prstGeom>
        </p:spPr>
      </p:pic>
      <p:sp>
        <p:nvSpPr>
          <p:cNvPr id="14" name="Text 4"/>
          <p:cNvSpPr/>
          <p:nvPr/>
        </p:nvSpPr>
        <p:spPr>
          <a:xfrm>
            <a:off x="917669" y="1979666"/>
            <a:ext cx="6353175" cy="1276350"/>
          </a:xfrm>
          <a:prstGeom prst="rect">
            <a:avLst/>
          </a:prstGeom>
          <a:noFill/>
          <a:ln/>
        </p:spPr>
        <p:txBody>
          <a:bodyPr wrap="square" lIns="0" tIns="0" rIns="0" bIns="0" rtlCol="0" anchor="ctr"/>
          <a:lstStyle/>
          <a:p>
            <a:pPr marL="0" indent="0" algn="l">
              <a:lnSpc>
                <a:spcPct val="92663"/>
              </a:lnSpc>
              <a:buNone/>
            </a:pPr>
            <a:r>
              <a:rPr lang="en-US" sz="1200">
                <a:solidFill>
                  <a:srgbClr val="232323"/>
                </a:solidFill>
                <a:latin typeface="Lato" pitchFamily="34" charset="0"/>
                <a:ea typeface="Lato" pitchFamily="34" charset="-122"/>
                <a:cs typeface="Lato" pitchFamily="34" charset="-120"/>
              </a:rPr>
              <a:t>A CCoT is a group of transition partners who collaborate to identify barriers to transition planning, organize needed supports, and develop solutions that improve outcomes for youth with disabilities in their local communities. The success of a CCoT relies on having a diverse team that shares the work collectively, establishes clear mission, vision, and purpose statements, and builds new relationships to enhance collaboration and strengthen community partnerships. </a:t>
            </a:r>
            <a:endParaRPr lang="en-US" sz="1200"/>
          </a:p>
        </p:txBody>
      </p:sp>
      <p:sp>
        <p:nvSpPr>
          <p:cNvPr id="15" name="Text 5"/>
          <p:cNvSpPr/>
          <p:nvPr/>
        </p:nvSpPr>
        <p:spPr>
          <a:xfrm>
            <a:off x="916375" y="3359077"/>
            <a:ext cx="384810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What is the WiCot </a:t>
            </a:r>
            <a:endParaRPr lang="en-US" sz="1350"/>
          </a:p>
        </p:txBody>
      </p:sp>
      <p:sp>
        <p:nvSpPr>
          <p:cNvPr id="16" name="Text 6"/>
          <p:cNvSpPr/>
          <p:nvPr/>
        </p:nvSpPr>
        <p:spPr>
          <a:xfrm>
            <a:off x="917675" y="3576799"/>
            <a:ext cx="6324600" cy="1066800"/>
          </a:xfrm>
          <a:prstGeom prst="rect">
            <a:avLst/>
          </a:prstGeom>
          <a:noFill/>
          <a:ln/>
        </p:spPr>
        <p:txBody>
          <a:bodyPr wrap="square" lIns="0" tIns="0" rIns="0" bIns="0" rtlCol="0" anchor="ctr"/>
          <a:lstStyle/>
          <a:p>
            <a:pPr>
              <a:lnSpc>
                <a:spcPct val="92663"/>
              </a:lnSpc>
            </a:pPr>
            <a:r>
              <a:rPr lang="en-US" sz="1200">
                <a:solidFill>
                  <a:srgbClr val="232323"/>
                </a:solidFill>
                <a:latin typeface="Lato"/>
                <a:ea typeface="Lato"/>
                <a:cs typeface="Lato"/>
              </a:rPr>
              <a:t>The Wisconsin Community on Transition (WiCoT) is a statewide leadership team that serves as a liaison, fostering communication and collaboration to support successful post-school outcomes for individuals with disabilities. The WiCoT provides technical assistance to local CCoT teams to support their ongoing efforts.  Members represent state agencies and organizations invested in youth, families, and transition success.</a:t>
            </a:r>
            <a:endParaRPr lang="en-US" sz="1200">
              <a:latin typeface="Calibri"/>
              <a:ea typeface="Calibri"/>
              <a:cs typeface="Calibri"/>
            </a:endParaRPr>
          </a:p>
        </p:txBody>
      </p:sp>
      <p:sp>
        <p:nvSpPr>
          <p:cNvPr id="17" name="Text 7"/>
          <p:cNvSpPr/>
          <p:nvPr/>
        </p:nvSpPr>
        <p:spPr>
          <a:xfrm>
            <a:off x="916297" y="4742659"/>
            <a:ext cx="6353175" cy="638175"/>
          </a:xfrm>
          <a:prstGeom prst="rect">
            <a:avLst/>
          </a:prstGeom>
          <a:noFill/>
          <a:ln/>
        </p:spPr>
        <p:txBody>
          <a:bodyPr wrap="square" lIns="0" tIns="0" rIns="0" bIns="0" rtlCol="0" anchor="ctr"/>
          <a:lstStyle/>
          <a:p>
            <a:pPr marL="0" indent="0" algn="l">
              <a:lnSpc>
                <a:spcPct val="92663"/>
              </a:lnSpc>
              <a:buNone/>
            </a:pPr>
            <a:r>
              <a:rPr lang="en-US" sz="1200" dirty="0">
                <a:solidFill>
                  <a:srgbClr val="232323"/>
                </a:solidFill>
                <a:latin typeface="Lato" pitchFamily="34" charset="0"/>
                <a:ea typeface="Lato" pitchFamily="34" charset="-122"/>
                <a:cs typeface="Lato" pitchFamily="34" charset="-120"/>
              </a:rPr>
              <a:t>The </a:t>
            </a:r>
            <a:r>
              <a:rPr lang="en-US" sz="1200" dirty="0" err="1">
                <a:solidFill>
                  <a:srgbClr val="232323"/>
                </a:solidFill>
                <a:latin typeface="Lato" pitchFamily="34" charset="0"/>
                <a:ea typeface="Lato" pitchFamily="34" charset="-122"/>
                <a:cs typeface="Lato" pitchFamily="34" charset="-120"/>
              </a:rPr>
              <a:t>WiCoT</a:t>
            </a:r>
            <a:r>
              <a:rPr lang="en-US" sz="1200" dirty="0">
                <a:solidFill>
                  <a:srgbClr val="232323"/>
                </a:solidFill>
                <a:latin typeface="Lato" pitchFamily="34" charset="0"/>
                <a:ea typeface="Lato" pitchFamily="34" charset="-122"/>
                <a:cs typeface="Lato" pitchFamily="34" charset="-120"/>
              </a:rPr>
              <a:t> focuses on statewide transition policies and data to guide decisions, while </a:t>
            </a:r>
            <a:r>
              <a:rPr lang="en-US" sz="1200" dirty="0" err="1">
                <a:solidFill>
                  <a:srgbClr val="232323"/>
                </a:solidFill>
                <a:latin typeface="Lato" pitchFamily="34" charset="0"/>
                <a:ea typeface="Lato" pitchFamily="34" charset="-122"/>
                <a:cs typeface="Lato" pitchFamily="34" charset="-120"/>
              </a:rPr>
              <a:t>CCoTs</a:t>
            </a:r>
            <a:r>
              <a:rPr lang="en-US" sz="1200" dirty="0">
                <a:solidFill>
                  <a:srgbClr val="232323"/>
                </a:solidFill>
                <a:latin typeface="Lato" pitchFamily="34" charset="0"/>
                <a:ea typeface="Lato" pitchFamily="34" charset="-122"/>
                <a:cs typeface="Lato" pitchFamily="34" charset="-120"/>
              </a:rPr>
              <a:t> address local transition needs and opportunities at the community level. Both work toward improving post-school outcomes for students with disabilities.</a:t>
            </a:r>
            <a:endParaRPr lang="en-US" sz="1200" dirty="0"/>
          </a:p>
        </p:txBody>
      </p:sp>
      <p:sp>
        <p:nvSpPr>
          <p:cNvPr id="18" name="Text 8"/>
          <p:cNvSpPr/>
          <p:nvPr/>
        </p:nvSpPr>
        <p:spPr>
          <a:xfrm>
            <a:off x="1524286" y="5685996"/>
            <a:ext cx="4724400" cy="342900"/>
          </a:xfrm>
          <a:prstGeom prst="rect">
            <a:avLst/>
          </a:prstGeom>
          <a:noFill/>
          <a:ln/>
        </p:spPr>
        <p:txBody>
          <a:bodyPr wrap="square" lIns="0" tIns="0" rIns="0" bIns="0" rtlCol="0" anchor="ctr"/>
          <a:lstStyle/>
          <a:p>
            <a:pPr marL="0" indent="0" algn="ctr">
              <a:lnSpc>
                <a:spcPct val="66563"/>
              </a:lnSpc>
              <a:buNone/>
            </a:pPr>
            <a:r>
              <a:rPr lang="en-US" sz="2700" b="1">
                <a:solidFill>
                  <a:srgbClr val="232323"/>
                </a:solidFill>
                <a:latin typeface="Lato" pitchFamily="34" charset="0"/>
                <a:ea typeface="Lato" pitchFamily="34" charset="-122"/>
                <a:cs typeface="Lato" pitchFamily="34" charset="-120"/>
              </a:rPr>
              <a:t>Mission, Vision &amp; Purpose</a:t>
            </a:r>
            <a:endParaRPr lang="en-US" sz="2700"/>
          </a:p>
        </p:txBody>
      </p:sp>
      <p:sp>
        <p:nvSpPr>
          <p:cNvPr id="19" name="Text 9"/>
          <p:cNvSpPr/>
          <p:nvPr/>
        </p:nvSpPr>
        <p:spPr>
          <a:xfrm>
            <a:off x="914406" y="6258954"/>
            <a:ext cx="165735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Mission</a:t>
            </a:r>
            <a:endParaRPr lang="en-US" sz="1350"/>
          </a:p>
        </p:txBody>
      </p:sp>
      <p:sp>
        <p:nvSpPr>
          <p:cNvPr id="20" name="Text 10"/>
          <p:cNvSpPr/>
          <p:nvPr/>
        </p:nvSpPr>
        <p:spPr>
          <a:xfrm>
            <a:off x="914460" y="6516405"/>
            <a:ext cx="5962650" cy="400050"/>
          </a:xfrm>
          <a:prstGeom prst="rect">
            <a:avLst/>
          </a:prstGeom>
          <a:noFill/>
          <a:ln/>
        </p:spPr>
        <p:txBody>
          <a:bodyPr wrap="square" lIns="0" tIns="0" rIns="0" bIns="0" rtlCol="0" anchor="ctr"/>
          <a:lstStyle/>
          <a:p>
            <a:pPr marL="0" indent="0" algn="l">
              <a:lnSpc>
                <a:spcPct val="86166"/>
              </a:lnSpc>
              <a:buNone/>
            </a:pPr>
            <a:r>
              <a:rPr lang="en-US" sz="1200" dirty="0">
                <a:solidFill>
                  <a:srgbClr val="232323"/>
                </a:solidFill>
                <a:latin typeface="Lato" pitchFamily="34" charset="0"/>
                <a:ea typeface="Lato" pitchFamily="34" charset="-122"/>
                <a:cs typeface="Lato" pitchFamily="34" charset="-120"/>
              </a:rPr>
              <a:t>[Insert your </a:t>
            </a:r>
            <a:r>
              <a:rPr lang="en-US" sz="1200" dirty="0" err="1">
                <a:solidFill>
                  <a:srgbClr val="232323"/>
                </a:solidFill>
                <a:latin typeface="Lato" pitchFamily="34" charset="0"/>
                <a:ea typeface="Lato" pitchFamily="34" charset="-122"/>
                <a:cs typeface="Lato" pitchFamily="34" charset="-120"/>
              </a:rPr>
              <a:t>CCoTs</a:t>
            </a:r>
            <a:r>
              <a:rPr lang="en-US" sz="1200" dirty="0">
                <a:solidFill>
                  <a:srgbClr val="232323"/>
                </a:solidFill>
                <a:latin typeface="Lato" pitchFamily="34" charset="0"/>
                <a:ea typeface="Lato" pitchFamily="34" charset="-122"/>
                <a:cs typeface="Lato" pitchFamily="34" charset="-120"/>
              </a:rPr>
              <a:t> Mission]</a:t>
            </a:r>
            <a:endParaRPr lang="en-US" sz="1200" dirty="0"/>
          </a:p>
          <a:p>
            <a:pPr marL="0" indent="0" algn="l">
              <a:lnSpc>
                <a:spcPct val="86166"/>
              </a:lnSpc>
              <a:buNone/>
            </a:pPr>
            <a:r>
              <a:rPr lang="en-US" sz="1200" dirty="0">
                <a:solidFill>
                  <a:srgbClr val="000000"/>
                </a:solidFill>
              </a:rPr>
              <a:t> </a:t>
            </a:r>
            <a:endParaRPr lang="en-US" sz="1200" dirty="0"/>
          </a:p>
        </p:txBody>
      </p:sp>
      <p:sp>
        <p:nvSpPr>
          <p:cNvPr id="21" name="Text 11"/>
          <p:cNvSpPr/>
          <p:nvPr/>
        </p:nvSpPr>
        <p:spPr>
          <a:xfrm>
            <a:off x="914470" y="6977986"/>
            <a:ext cx="228600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Vision</a:t>
            </a:r>
            <a:endParaRPr lang="en-US" sz="1350"/>
          </a:p>
        </p:txBody>
      </p:sp>
      <p:sp>
        <p:nvSpPr>
          <p:cNvPr id="12" name="Text 2"/>
          <p:cNvSpPr/>
          <p:nvPr/>
        </p:nvSpPr>
        <p:spPr>
          <a:xfrm>
            <a:off x="914411" y="7231018"/>
            <a:ext cx="5981700" cy="428625"/>
          </a:xfrm>
          <a:prstGeom prst="rect">
            <a:avLst/>
          </a:prstGeom>
          <a:noFill/>
          <a:ln/>
        </p:spPr>
        <p:txBody>
          <a:bodyPr wrap="square" lIns="0" tIns="0" rIns="0" bIns="0" rtlCol="0" anchor="ctr"/>
          <a:lstStyle/>
          <a:p>
            <a:pPr marL="0" indent="0" algn="l">
              <a:lnSpc>
                <a:spcPct val="92663"/>
              </a:lnSpc>
              <a:buNone/>
            </a:pPr>
            <a:r>
              <a:rPr lang="en-US" sz="1200">
                <a:solidFill>
                  <a:srgbClr val="232323"/>
                </a:solidFill>
                <a:latin typeface="Lato" pitchFamily="34" charset="0"/>
                <a:ea typeface="Lato" pitchFamily="34" charset="-122"/>
                <a:cs typeface="Lato" pitchFamily="34" charset="-120"/>
              </a:rPr>
              <a:t>[Insert your CCoTs Vision]</a:t>
            </a:r>
            <a:endParaRPr lang="en-US" sz="1200"/>
          </a:p>
          <a:p>
            <a:pPr marL="0" indent="0" algn="l">
              <a:lnSpc>
                <a:spcPct val="92663"/>
              </a:lnSpc>
              <a:buNone/>
            </a:pPr>
            <a:r>
              <a:rPr lang="en-US" sz="1200">
                <a:solidFill>
                  <a:srgbClr val="000000"/>
                </a:solidFill>
              </a:rPr>
              <a:t> </a:t>
            </a:r>
            <a:endParaRPr lang="en-US" sz="1200"/>
          </a:p>
        </p:txBody>
      </p:sp>
      <p:sp>
        <p:nvSpPr>
          <p:cNvPr id="22" name="Text 12"/>
          <p:cNvSpPr/>
          <p:nvPr/>
        </p:nvSpPr>
        <p:spPr>
          <a:xfrm>
            <a:off x="914470" y="7652147"/>
            <a:ext cx="228600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Purpose</a:t>
            </a:r>
            <a:endParaRPr lang="en-US" sz="1350"/>
          </a:p>
        </p:txBody>
      </p:sp>
      <p:sp>
        <p:nvSpPr>
          <p:cNvPr id="23" name="Text 13"/>
          <p:cNvSpPr/>
          <p:nvPr/>
        </p:nvSpPr>
        <p:spPr>
          <a:xfrm>
            <a:off x="914406" y="7903083"/>
            <a:ext cx="5981700" cy="428625"/>
          </a:xfrm>
          <a:prstGeom prst="rect">
            <a:avLst/>
          </a:prstGeom>
          <a:noFill/>
          <a:ln/>
        </p:spPr>
        <p:txBody>
          <a:bodyPr wrap="square" lIns="0" tIns="0" rIns="0" bIns="0" rtlCol="0" anchor="ctr"/>
          <a:lstStyle/>
          <a:p>
            <a:pPr marL="0" indent="0" algn="l">
              <a:lnSpc>
                <a:spcPct val="92663"/>
              </a:lnSpc>
              <a:buNone/>
            </a:pPr>
            <a:r>
              <a:rPr lang="en-US" sz="1200" dirty="0">
                <a:solidFill>
                  <a:srgbClr val="232323"/>
                </a:solidFill>
                <a:latin typeface="Lato" pitchFamily="34" charset="0"/>
                <a:ea typeface="Lato" pitchFamily="34" charset="-122"/>
                <a:cs typeface="Lato" pitchFamily="34" charset="-120"/>
              </a:rPr>
              <a:t>[Insert your </a:t>
            </a:r>
            <a:r>
              <a:rPr lang="en-US" sz="1200" dirty="0" err="1">
                <a:solidFill>
                  <a:srgbClr val="232323"/>
                </a:solidFill>
                <a:latin typeface="Lato" pitchFamily="34" charset="0"/>
                <a:ea typeface="Lato" pitchFamily="34" charset="-122"/>
                <a:cs typeface="Lato" pitchFamily="34" charset="-120"/>
              </a:rPr>
              <a:t>CCoTs</a:t>
            </a:r>
            <a:r>
              <a:rPr lang="en-US" sz="1200" dirty="0">
                <a:solidFill>
                  <a:srgbClr val="232323"/>
                </a:solidFill>
                <a:latin typeface="Lato" pitchFamily="34" charset="0"/>
                <a:ea typeface="Lato" pitchFamily="34" charset="-122"/>
                <a:cs typeface="Lato" pitchFamily="34" charset="-120"/>
              </a:rPr>
              <a:t> Purpose]</a:t>
            </a:r>
            <a:endParaRPr lang="en-US" sz="1200" dirty="0"/>
          </a:p>
          <a:p>
            <a:pPr marL="0" indent="0" algn="l">
              <a:lnSpc>
                <a:spcPct val="92663"/>
              </a:lnSpc>
              <a:buNone/>
            </a:pPr>
            <a:r>
              <a:rPr lang="en-US" sz="1200" dirty="0">
                <a:solidFill>
                  <a:srgbClr val="000000"/>
                </a:solidFill>
              </a:rPr>
              <a:t> </a:t>
            </a:r>
            <a:endParaRPr lang="en-US" sz="1200" dirty="0"/>
          </a:p>
        </p:txBody>
      </p:sp>
      <p:sp>
        <p:nvSpPr>
          <p:cNvPr id="11" name="Text 1"/>
          <p:cNvSpPr/>
          <p:nvPr/>
        </p:nvSpPr>
        <p:spPr>
          <a:xfrm>
            <a:off x="920446" y="8325860"/>
            <a:ext cx="228600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Collective Commitments</a:t>
            </a:r>
            <a:endParaRPr lang="en-US" sz="1350"/>
          </a:p>
        </p:txBody>
      </p:sp>
      <p:sp>
        <p:nvSpPr>
          <p:cNvPr id="24" name="Text 14"/>
          <p:cNvSpPr/>
          <p:nvPr/>
        </p:nvSpPr>
        <p:spPr>
          <a:xfrm>
            <a:off x="920433" y="8530390"/>
            <a:ext cx="5972175" cy="857250"/>
          </a:xfrm>
          <a:prstGeom prst="rect">
            <a:avLst/>
          </a:prstGeom>
          <a:noFill/>
          <a:ln/>
        </p:spPr>
        <p:txBody>
          <a:bodyPr wrap="square" lIns="0" tIns="0" rIns="0" bIns="0" rtlCol="0" anchor="ctr"/>
          <a:lstStyle/>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[Insert Collective Commitment]</a:t>
            </a:r>
            <a:endParaRPr lang="en-US" sz="1200"/>
          </a:p>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[Insert Collective Commitment]</a:t>
            </a:r>
            <a:endParaRPr lang="en-US" sz="1200"/>
          </a:p>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[Insert Collective Commitment]</a:t>
            </a:r>
            <a:endParaRPr lang="en-US" sz="1200"/>
          </a:p>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[Insert Collective Commitment]</a:t>
            </a:r>
            <a:endParaRPr lang="en-US" sz="1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7772400" cy="10058400"/>
          </a:xfrm>
          <a:prstGeom prst="rect">
            <a:avLst/>
          </a:prstGeom>
        </p:spPr>
      </p:pic>
      <p:sp>
        <p:nvSpPr>
          <p:cNvPr id="4" name="Text 0"/>
          <p:cNvSpPr>
            <a:spLocks noGrp="1"/>
          </p:cNvSpPr>
          <p:nvPr>
            <p:ph type="title" idx="4294967295"/>
          </p:nvPr>
        </p:nvSpPr>
        <p:spPr>
          <a:xfrm>
            <a:off x="1524314" y="1262710"/>
            <a:ext cx="4724400" cy="36195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66563"/>
              </a:lnSpc>
              <a:spcBef>
                <a:spcPts val="0"/>
              </a:spcBef>
              <a:spcAft>
                <a:spcPts val="0"/>
              </a:spcAft>
              <a:buClrTx/>
              <a:buSzTx/>
              <a:buFontTx/>
              <a:buNone/>
              <a:tabLst/>
              <a:defRPr/>
            </a:pPr>
            <a:r>
              <a:rPr kumimoji="0" lang="en-US" sz="2850" b="1" i="0" u="none" strike="noStrike" kern="1200" cap="none" spc="0" normalizeH="0" baseline="0" noProof="0" dirty="0">
                <a:ln>
                  <a:noFill/>
                </a:ln>
                <a:solidFill>
                  <a:srgbClr val="232323"/>
                </a:solidFill>
                <a:effectLst/>
                <a:uLnTx/>
                <a:uFillTx/>
                <a:latin typeface="Lato" pitchFamily="34" charset="0"/>
                <a:ea typeface="Lato" pitchFamily="34" charset="-122"/>
                <a:cs typeface="Lato" pitchFamily="34" charset="-120"/>
              </a:rPr>
              <a:t>Who Are We?</a:t>
            </a:r>
            <a:endParaRPr kumimoji="0" lang="en-US" sz="285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Text 2"/>
          <p:cNvSpPr/>
          <p:nvPr/>
        </p:nvSpPr>
        <p:spPr>
          <a:xfrm>
            <a:off x="836232" y="1913030"/>
            <a:ext cx="3000375"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Member Roles</a:t>
            </a:r>
            <a:endParaRPr lang="en-US" sz="1350"/>
          </a:p>
        </p:txBody>
      </p:sp>
      <p:sp>
        <p:nvSpPr>
          <p:cNvPr id="5" name="Text 1"/>
          <p:cNvSpPr/>
          <p:nvPr/>
        </p:nvSpPr>
        <p:spPr>
          <a:xfrm>
            <a:off x="836243" y="2201913"/>
            <a:ext cx="5981700" cy="990600"/>
          </a:xfrm>
          <a:prstGeom prst="rect">
            <a:avLst/>
          </a:prstGeom>
          <a:noFill/>
          <a:ln/>
        </p:spPr>
        <p:txBody>
          <a:bodyPr wrap="square" lIns="0" tIns="0" rIns="0" bIns="0" rtlCol="0" anchor="ctr"/>
          <a:lstStyle/>
          <a:p>
            <a:pPr marL="342900" indent="-342900" algn="l">
              <a:lnSpc>
                <a:spcPct val="86166"/>
              </a:lnSpc>
              <a:buSzPct val="100000"/>
              <a:buChar char="•"/>
            </a:pPr>
            <a:r>
              <a:rPr lang="en-US" sz="1200" dirty="0">
                <a:solidFill>
                  <a:srgbClr val="232323"/>
                </a:solidFill>
                <a:latin typeface="Lato" pitchFamily="34" charset="0"/>
                <a:ea typeface="Lato" pitchFamily="34" charset="-122"/>
                <a:cs typeface="Lato" pitchFamily="34" charset="-120"/>
              </a:rPr>
              <a:t>Attend Meetings</a:t>
            </a:r>
            <a:endParaRPr lang="en-US" sz="1200" dirty="0"/>
          </a:p>
          <a:p>
            <a:pPr marL="342900" indent="-342900" algn="l">
              <a:lnSpc>
                <a:spcPct val="86166"/>
              </a:lnSpc>
              <a:buSzPct val="100000"/>
              <a:buChar char="•"/>
            </a:pPr>
            <a:r>
              <a:rPr lang="en-US" sz="1200" dirty="0">
                <a:solidFill>
                  <a:srgbClr val="232323"/>
                </a:solidFill>
                <a:latin typeface="Lato" pitchFamily="34" charset="0"/>
                <a:ea typeface="Lato" pitchFamily="34" charset="-122"/>
                <a:cs typeface="Lato" pitchFamily="34" charset="-120"/>
              </a:rPr>
              <a:t>Share Updates/Resources</a:t>
            </a:r>
            <a:endParaRPr lang="en-US" sz="1200" dirty="0"/>
          </a:p>
          <a:p>
            <a:pPr marL="342900" indent="-342900" algn="l">
              <a:lnSpc>
                <a:spcPct val="86166"/>
              </a:lnSpc>
              <a:buSzPct val="100000"/>
              <a:buChar char="•"/>
            </a:pPr>
            <a:r>
              <a:rPr lang="en-US" sz="1200" dirty="0">
                <a:solidFill>
                  <a:srgbClr val="232323"/>
                </a:solidFill>
                <a:latin typeface="Lato" pitchFamily="34" charset="0"/>
                <a:ea typeface="Lato" pitchFamily="34" charset="-122"/>
                <a:cs typeface="Lato" pitchFamily="34" charset="-120"/>
              </a:rPr>
              <a:t>Participate in Action Plan/Subgroups </a:t>
            </a:r>
            <a:endParaRPr lang="en-US" sz="1200" dirty="0"/>
          </a:p>
          <a:p>
            <a:pPr marL="342900" indent="-342900" algn="l">
              <a:lnSpc>
                <a:spcPct val="86166"/>
              </a:lnSpc>
              <a:buSzPct val="100000"/>
              <a:buChar char="•"/>
            </a:pPr>
            <a:r>
              <a:rPr lang="en-US" sz="1200" dirty="0">
                <a:solidFill>
                  <a:srgbClr val="232323"/>
                </a:solidFill>
                <a:latin typeface="Lato" pitchFamily="34" charset="0"/>
                <a:ea typeface="Lato" pitchFamily="34" charset="-122"/>
                <a:cs typeface="Lato" pitchFamily="34" charset="-120"/>
              </a:rPr>
              <a:t>Support Outreach and Communication</a:t>
            </a:r>
            <a:endParaRPr lang="en-US" sz="1200" dirty="0"/>
          </a:p>
          <a:p>
            <a:pPr marL="342900" indent="-342900" algn="l">
              <a:lnSpc>
                <a:spcPct val="86166"/>
              </a:lnSpc>
              <a:buSzPct val="100000"/>
              <a:buChar char="•"/>
            </a:pPr>
            <a:r>
              <a:rPr lang="en-US" sz="1200" dirty="0">
                <a:solidFill>
                  <a:srgbClr val="232323"/>
                </a:solidFill>
                <a:latin typeface="Lato" pitchFamily="34" charset="0"/>
                <a:ea typeface="Lato" pitchFamily="34" charset="-122"/>
                <a:cs typeface="Lato" pitchFamily="34" charset="-120"/>
              </a:rPr>
              <a:t>Take on Roles and Responsibilities (notetaker, time keeper, process observer, etc...)</a:t>
            </a:r>
            <a:endParaRPr lang="en-US" sz="1200" dirty="0"/>
          </a:p>
        </p:txBody>
      </p:sp>
      <p:sp>
        <p:nvSpPr>
          <p:cNvPr id="12" name="Text 3"/>
          <p:cNvSpPr/>
          <p:nvPr/>
        </p:nvSpPr>
        <p:spPr>
          <a:xfrm>
            <a:off x="836223" y="3272133"/>
            <a:ext cx="3000375"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Tiers of Membership (if applicable)</a:t>
            </a:r>
            <a:endParaRPr lang="en-US" sz="1350"/>
          </a:p>
        </p:txBody>
      </p:sp>
      <p:sp>
        <p:nvSpPr>
          <p:cNvPr id="13" name="Text 4"/>
          <p:cNvSpPr/>
          <p:nvPr/>
        </p:nvSpPr>
        <p:spPr>
          <a:xfrm>
            <a:off x="836208" y="3561378"/>
            <a:ext cx="6753225" cy="638175"/>
          </a:xfrm>
          <a:prstGeom prst="rect">
            <a:avLst/>
          </a:prstGeom>
          <a:noFill/>
          <a:ln/>
        </p:spPr>
        <p:txBody>
          <a:bodyPr wrap="square" lIns="0" tIns="0" rIns="0" bIns="0" rtlCol="0" anchor="ctr"/>
          <a:lstStyle/>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Core: Extended sessions for deep planning and collaboration</a:t>
            </a:r>
            <a:endParaRPr lang="en-US" sz="1200"/>
          </a:p>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Business: Focused, shorter sessions for updates and decisions based on Core Team planning</a:t>
            </a:r>
            <a:endParaRPr lang="en-US" sz="1200"/>
          </a:p>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Informational/Outreach: May not attend meetings, but receive information and provide feedback</a:t>
            </a:r>
            <a:endParaRPr lang="en-US" sz="1200"/>
          </a:p>
        </p:txBody>
      </p:sp>
      <p:sp>
        <p:nvSpPr>
          <p:cNvPr id="14" name="Text 5"/>
          <p:cNvSpPr/>
          <p:nvPr/>
        </p:nvSpPr>
        <p:spPr>
          <a:xfrm>
            <a:off x="371280" y="4407227"/>
            <a:ext cx="7058025" cy="409575"/>
          </a:xfrm>
          <a:prstGeom prst="rect">
            <a:avLst/>
          </a:prstGeom>
          <a:noFill/>
          <a:ln/>
        </p:spPr>
        <p:txBody>
          <a:bodyPr wrap="square" lIns="0" tIns="0" rIns="0" bIns="0" rtlCol="0" anchor="ctr"/>
          <a:lstStyle/>
          <a:p>
            <a:pPr marL="0" indent="0" algn="ctr">
              <a:lnSpc>
                <a:spcPct val="79650"/>
              </a:lnSpc>
              <a:buNone/>
            </a:pPr>
            <a:r>
              <a:rPr lang="en-US" sz="2700" b="1">
                <a:solidFill>
                  <a:srgbClr val="232323"/>
                </a:solidFill>
                <a:latin typeface="Lato" pitchFamily="34" charset="0"/>
                <a:ea typeface="Lato" pitchFamily="34" charset="-122"/>
                <a:cs typeface="Lato" pitchFamily="34" charset="-120"/>
              </a:rPr>
              <a:t>Recommended CCoT Members</a:t>
            </a:r>
            <a:endParaRPr lang="en-US" sz="2700"/>
          </a:p>
        </p:txBody>
      </p:sp>
      <p:sp>
        <p:nvSpPr>
          <p:cNvPr id="15" name="Text 6"/>
          <p:cNvSpPr/>
          <p:nvPr/>
        </p:nvSpPr>
        <p:spPr>
          <a:xfrm>
            <a:off x="559990" y="4952314"/>
            <a:ext cx="3619500" cy="180975"/>
          </a:xfrm>
          <a:prstGeom prst="rect">
            <a:avLst/>
          </a:prstGeom>
          <a:noFill/>
          <a:ln/>
        </p:spPr>
        <p:txBody>
          <a:bodyPr wrap="square" lIns="0" tIns="0" rIns="0" bIns="0" rtlCol="0" anchor="ctr"/>
          <a:lstStyle/>
          <a:p>
            <a:pPr marL="0" indent="0" algn="l">
              <a:lnSpc>
                <a:spcPct val="79650"/>
              </a:lnSpc>
              <a:buNone/>
            </a:pPr>
            <a:r>
              <a:rPr lang="en-US" sz="1200" b="1" dirty="0">
                <a:solidFill>
                  <a:srgbClr val="232323"/>
                </a:solidFill>
                <a:latin typeface="Lato" pitchFamily="34" charset="0"/>
                <a:ea typeface="Lato" pitchFamily="34" charset="-122"/>
                <a:cs typeface="Lato" pitchFamily="34" charset="-120"/>
              </a:rPr>
              <a:t>Secondary Educators</a:t>
            </a:r>
            <a:endParaRPr lang="en-US" sz="1200" dirty="0"/>
          </a:p>
        </p:txBody>
      </p:sp>
      <p:sp>
        <p:nvSpPr>
          <p:cNvPr id="16" name="Text 7"/>
          <p:cNvSpPr/>
          <p:nvPr/>
        </p:nvSpPr>
        <p:spPr>
          <a:xfrm>
            <a:off x="580927" y="5140928"/>
            <a:ext cx="7067550" cy="1066800"/>
          </a:xfrm>
          <a:prstGeom prst="rect">
            <a:avLst/>
          </a:prstGeom>
          <a:noFill/>
          <a:ln/>
        </p:spPr>
        <p:txBody>
          <a:bodyPr wrap="square" lIns="0" tIns="0" rIns="0" bIns="0" rtlCol="0" anchor="ctr"/>
          <a:lstStyle/>
          <a:p>
            <a:pPr marL="0" indent="0" algn="l">
              <a:lnSpc>
                <a:spcPct val="92663"/>
              </a:lnSpc>
              <a:buNone/>
            </a:pPr>
            <a:r>
              <a:rPr lang="en-US" sz="1200" dirty="0">
                <a:solidFill>
                  <a:srgbClr val="232323"/>
                </a:solidFill>
                <a:latin typeface="Lato" pitchFamily="34" charset="0"/>
                <a:ea typeface="Lato" pitchFamily="34" charset="-122"/>
                <a:cs typeface="Lato" pitchFamily="34" charset="-120"/>
              </a:rPr>
              <a:t>School Administrators (Special Education Director, Assistant Principal), Special </a:t>
            </a:r>
            <a:endParaRPr lang="en-US" sz="1200" dirty="0"/>
          </a:p>
          <a:p>
            <a:pPr marL="0" indent="0" algn="l">
              <a:lnSpc>
                <a:spcPct val="92663"/>
              </a:lnSpc>
              <a:buNone/>
            </a:pPr>
            <a:r>
              <a:rPr lang="en-US" sz="1200" dirty="0">
                <a:solidFill>
                  <a:srgbClr val="232323"/>
                </a:solidFill>
                <a:latin typeface="Lato" pitchFamily="34" charset="0"/>
                <a:ea typeface="Lato" pitchFamily="34" charset="-122"/>
                <a:cs typeface="Lato" pitchFamily="34" charset="-120"/>
              </a:rPr>
              <a:t>Education Teachers, General Education Teachers,  Transition Coordinators, School Counselor, School Psychologist, Assistive Technology Specialist, Physical or Occupational Therapist, Speech Language Pathologist, School Social Worker, Orientation and Mobility Specialist, School Nurse, Paraprofessional, School to Work Coordinator, and/or Career and Technical Education Teacher</a:t>
            </a:r>
            <a:endParaRPr lang="en-US" sz="1200" dirty="0"/>
          </a:p>
        </p:txBody>
      </p:sp>
      <p:sp>
        <p:nvSpPr>
          <p:cNvPr id="17" name="Text 8"/>
          <p:cNvSpPr/>
          <p:nvPr/>
        </p:nvSpPr>
        <p:spPr>
          <a:xfrm>
            <a:off x="580871" y="6314932"/>
            <a:ext cx="3619500" cy="180975"/>
          </a:xfrm>
          <a:prstGeom prst="rect">
            <a:avLst/>
          </a:prstGeom>
          <a:noFill/>
          <a:ln/>
        </p:spPr>
        <p:txBody>
          <a:bodyPr wrap="square" lIns="0" tIns="0" rIns="0" bIns="0" rtlCol="0" anchor="ctr"/>
          <a:lstStyle/>
          <a:p>
            <a:pPr marL="0" indent="0" algn="l">
              <a:lnSpc>
                <a:spcPct val="79650"/>
              </a:lnSpc>
              <a:buNone/>
            </a:pPr>
            <a:r>
              <a:rPr lang="en-US" sz="1200" b="1">
                <a:solidFill>
                  <a:srgbClr val="232323"/>
                </a:solidFill>
                <a:latin typeface="Lato" pitchFamily="34" charset="0"/>
                <a:ea typeface="Lato" pitchFamily="34" charset="-122"/>
                <a:cs typeface="Lato" pitchFamily="34" charset="-120"/>
              </a:rPr>
              <a:t>Parents/Family/Youth</a:t>
            </a:r>
            <a:endParaRPr lang="en-US" sz="1200"/>
          </a:p>
        </p:txBody>
      </p:sp>
      <p:sp>
        <p:nvSpPr>
          <p:cNvPr id="18" name="Text 9"/>
          <p:cNvSpPr/>
          <p:nvPr/>
        </p:nvSpPr>
        <p:spPr>
          <a:xfrm>
            <a:off x="580939" y="6503575"/>
            <a:ext cx="6696075" cy="209550"/>
          </a:xfrm>
          <a:prstGeom prst="rect">
            <a:avLst/>
          </a:prstGeom>
          <a:noFill/>
          <a:ln/>
        </p:spPr>
        <p:txBody>
          <a:bodyPr wrap="square" lIns="0" tIns="0" rIns="0" bIns="0" rtlCol="0" anchor="ctr"/>
          <a:lstStyle/>
          <a:p>
            <a:pPr marL="0" indent="0" algn="l">
              <a:lnSpc>
                <a:spcPct val="92663"/>
              </a:lnSpc>
              <a:buNone/>
            </a:pPr>
            <a:r>
              <a:rPr lang="en-US" sz="1200" dirty="0">
                <a:solidFill>
                  <a:srgbClr val="232323"/>
                </a:solidFill>
                <a:latin typeface="Lato" pitchFamily="34" charset="0"/>
                <a:ea typeface="Lato" pitchFamily="34" charset="-122"/>
                <a:cs typeface="Lato" pitchFamily="34" charset="-120"/>
              </a:rPr>
              <a:t>Family members, youth with disabilities, family representatives/advocates</a:t>
            </a:r>
            <a:endParaRPr lang="en-US" sz="1200" dirty="0"/>
          </a:p>
        </p:txBody>
      </p:sp>
      <p:sp>
        <p:nvSpPr>
          <p:cNvPr id="19" name="Text 10"/>
          <p:cNvSpPr/>
          <p:nvPr/>
        </p:nvSpPr>
        <p:spPr>
          <a:xfrm>
            <a:off x="580883" y="6797097"/>
            <a:ext cx="3619500" cy="180975"/>
          </a:xfrm>
          <a:prstGeom prst="rect">
            <a:avLst/>
          </a:prstGeom>
          <a:noFill/>
          <a:ln/>
        </p:spPr>
        <p:txBody>
          <a:bodyPr wrap="square" lIns="0" tIns="0" rIns="0" bIns="0" rtlCol="0" anchor="ctr"/>
          <a:lstStyle/>
          <a:p>
            <a:pPr marL="0" indent="0" algn="l">
              <a:lnSpc>
                <a:spcPct val="79650"/>
              </a:lnSpc>
              <a:buNone/>
            </a:pPr>
            <a:r>
              <a:rPr lang="en-US" sz="1200" b="1">
                <a:solidFill>
                  <a:srgbClr val="232323"/>
                </a:solidFill>
                <a:latin typeface="Lato" pitchFamily="34" charset="0"/>
                <a:ea typeface="Lato" pitchFamily="34" charset="-122"/>
                <a:cs typeface="Lato" pitchFamily="34" charset="-120"/>
              </a:rPr>
              <a:t>Service Systems</a:t>
            </a:r>
            <a:endParaRPr lang="en-US" sz="1200"/>
          </a:p>
        </p:txBody>
      </p:sp>
      <p:sp>
        <p:nvSpPr>
          <p:cNvPr id="20" name="Text 11"/>
          <p:cNvSpPr/>
          <p:nvPr/>
        </p:nvSpPr>
        <p:spPr>
          <a:xfrm>
            <a:off x="580903" y="6985816"/>
            <a:ext cx="7048500" cy="1276350"/>
          </a:xfrm>
          <a:prstGeom prst="rect">
            <a:avLst/>
          </a:prstGeom>
          <a:noFill/>
          <a:ln/>
        </p:spPr>
        <p:txBody>
          <a:bodyPr wrap="square" lIns="0" tIns="0" rIns="0" bIns="0" rtlCol="0" anchor="ctr"/>
          <a:lstStyle/>
          <a:p>
            <a:pPr marL="0" indent="0" algn="l">
              <a:lnSpc>
                <a:spcPct val="92663"/>
              </a:lnSpc>
              <a:buNone/>
            </a:pPr>
            <a:r>
              <a:rPr lang="en-US" sz="1200">
                <a:solidFill>
                  <a:srgbClr val="232323"/>
                </a:solidFill>
                <a:latin typeface="Lato" pitchFamily="34" charset="0"/>
                <a:ea typeface="Lato" pitchFamily="34" charset="-122"/>
                <a:cs typeface="Lato" pitchFamily="34" charset="-120"/>
              </a:rPr>
              <a:t>Division of Vocational Rehabilitation (DVR), WIOA Adult and Youth Programs, Job Centers, Vocational Training Programs, Supported Employment Providers, Higher Education, Independent Living Centers, Group Homes/Supported Living Providers, Social Security, Aging and Disability Resource Center (ADRC), Department of Health Services (DHS) Children and Long-Term Care Waivers, Child Protective Services (CPS)/Foster Care, Children and Youth with Special Health Care Needs, Mental and Behavioral Health Professionals, Medicaid Professionals</a:t>
            </a:r>
            <a:endParaRPr lang="en-US" sz="1200"/>
          </a:p>
        </p:txBody>
      </p:sp>
      <p:sp>
        <p:nvSpPr>
          <p:cNvPr id="21" name="Text 12"/>
          <p:cNvSpPr/>
          <p:nvPr/>
        </p:nvSpPr>
        <p:spPr>
          <a:xfrm>
            <a:off x="580910" y="8369360"/>
            <a:ext cx="3619500" cy="180975"/>
          </a:xfrm>
          <a:prstGeom prst="rect">
            <a:avLst/>
          </a:prstGeom>
          <a:noFill/>
          <a:ln/>
        </p:spPr>
        <p:txBody>
          <a:bodyPr wrap="square" lIns="0" tIns="0" rIns="0" bIns="0" rtlCol="0" anchor="ctr"/>
          <a:lstStyle/>
          <a:p>
            <a:pPr marL="0" indent="0" algn="l">
              <a:lnSpc>
                <a:spcPct val="79650"/>
              </a:lnSpc>
              <a:buNone/>
            </a:pPr>
            <a:r>
              <a:rPr lang="en-US" sz="1200" b="1">
                <a:solidFill>
                  <a:srgbClr val="232323"/>
                </a:solidFill>
                <a:latin typeface="Lato" pitchFamily="34" charset="0"/>
                <a:ea typeface="Lato" pitchFamily="34" charset="-122"/>
                <a:cs typeface="Lato" pitchFamily="34" charset="-120"/>
              </a:rPr>
              <a:t>Community Members</a:t>
            </a:r>
            <a:endParaRPr lang="en-US" sz="1200"/>
          </a:p>
        </p:txBody>
      </p:sp>
      <p:sp>
        <p:nvSpPr>
          <p:cNvPr id="22" name="Text 13"/>
          <p:cNvSpPr/>
          <p:nvPr/>
        </p:nvSpPr>
        <p:spPr>
          <a:xfrm>
            <a:off x="601832" y="8558098"/>
            <a:ext cx="7077075" cy="904875"/>
          </a:xfrm>
          <a:prstGeom prst="rect">
            <a:avLst/>
          </a:prstGeom>
          <a:noFill/>
          <a:ln/>
        </p:spPr>
        <p:txBody>
          <a:bodyPr wrap="square" lIns="0" tIns="0" rIns="0" bIns="0" rtlCol="0" anchor="ctr"/>
          <a:lstStyle/>
          <a:p>
            <a:pPr marL="0" indent="0" algn="l">
              <a:lnSpc>
                <a:spcPct val="92663"/>
              </a:lnSpc>
              <a:buNone/>
            </a:pPr>
            <a:r>
              <a:rPr lang="en-US" sz="1275">
                <a:solidFill>
                  <a:srgbClr val="232323"/>
                </a:solidFill>
                <a:latin typeface="Lato" pitchFamily="34" charset="0"/>
                <a:ea typeface="Lato" pitchFamily="34" charset="-122"/>
                <a:cs typeface="Lato" pitchFamily="34" charset="-120"/>
              </a:rPr>
              <a:t>Local employers, Job Corps, U.S. Armed Forces, apprenticeship programs, recreation and social group organizations, disability advocacy groups (ie. Kiwanis, Chamber of Commerce, Boys and Girls Club, cultural based communities, faith based communities), transportation providers, leaders from local government, juvenile justice, community leaders</a:t>
            </a:r>
            <a:endParaRPr lang="en-US" sz="1275"/>
          </a:p>
        </p:txBody>
      </p:sp>
      <p:pic>
        <p:nvPicPr>
          <p:cNvPr id="9" name="Imag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0947" y="9356588"/>
            <a:ext cx="6743252" cy="190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3" name="Image 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7347" y="4806505"/>
            <a:ext cx="7772400" cy="5153025"/>
          </a:xfrm>
          <a:prstGeom prst="rect">
            <a:avLst/>
          </a:prstGeom>
        </p:spPr>
      </p:pic>
      <p:sp>
        <p:nvSpPr>
          <p:cNvPr id="11" name="Text 0"/>
          <p:cNvSpPr>
            <a:spLocks noGrp="1"/>
          </p:cNvSpPr>
          <p:nvPr>
            <p:ph type="title" idx="4294967295"/>
          </p:nvPr>
        </p:nvSpPr>
        <p:spPr>
          <a:xfrm>
            <a:off x="1524343" y="1262720"/>
            <a:ext cx="4733925" cy="7239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66563"/>
              </a:lnSpc>
              <a:spcBef>
                <a:spcPts val="0"/>
              </a:spcBef>
              <a:spcAft>
                <a:spcPts val="0"/>
              </a:spcAft>
              <a:buClrTx/>
              <a:buSzTx/>
              <a:buFontTx/>
              <a:buNone/>
              <a:tabLst/>
              <a:defRPr/>
            </a:pPr>
            <a:r>
              <a:rPr kumimoji="0" lang="en-US" sz="2850" b="1" i="0" u="none" strike="noStrike" kern="1200" cap="none" spc="0" normalizeH="0" baseline="0" noProof="0" dirty="0">
                <a:ln>
                  <a:noFill/>
                </a:ln>
                <a:solidFill>
                  <a:srgbClr val="232323"/>
                </a:solidFill>
                <a:effectLst/>
                <a:uLnTx/>
                <a:uFillTx/>
                <a:latin typeface="Lato" pitchFamily="34" charset="0"/>
                <a:ea typeface="Lato" pitchFamily="34" charset="-122"/>
                <a:cs typeface="Lato" pitchFamily="34" charset="-120"/>
              </a:rPr>
              <a:t>Meeting Structure &amp; Communication</a:t>
            </a:r>
            <a:endParaRPr kumimoji="0" lang="en-US" sz="2850" b="0" i="0" u="none" strike="noStrike" kern="1200" cap="none" spc="0" normalizeH="0" baseline="0" noProof="0" dirty="0">
              <a:ln>
                <a:noFill/>
              </a:ln>
              <a:solidFill>
                <a:schemeClr val="tx1"/>
              </a:solidFill>
              <a:effectLst/>
              <a:uLnTx/>
              <a:uFillTx/>
              <a:latin typeface="+mn-lt"/>
              <a:ea typeface="+mn-ea"/>
              <a:cs typeface="+mn-cs"/>
            </a:endParaRPr>
          </a:p>
        </p:txBody>
      </p:sp>
      <p:sp>
        <p:nvSpPr>
          <p:cNvPr id="13" name="Text 1"/>
          <p:cNvSpPr/>
          <p:nvPr/>
        </p:nvSpPr>
        <p:spPr>
          <a:xfrm>
            <a:off x="1269425" y="2514743"/>
            <a:ext cx="165735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Frequency:</a:t>
            </a:r>
            <a:endParaRPr lang="en-US" sz="1350"/>
          </a:p>
        </p:txBody>
      </p:sp>
      <p:sp>
        <p:nvSpPr>
          <p:cNvPr id="14" name="Text 2"/>
          <p:cNvSpPr/>
          <p:nvPr/>
        </p:nvSpPr>
        <p:spPr>
          <a:xfrm>
            <a:off x="1269406" y="2794159"/>
            <a:ext cx="4733925" cy="400050"/>
          </a:xfrm>
          <a:prstGeom prst="rect">
            <a:avLst/>
          </a:prstGeom>
          <a:noFill/>
          <a:ln/>
        </p:spPr>
        <p:txBody>
          <a:bodyPr wrap="square" lIns="0" tIns="0" rIns="0" bIns="0" rtlCol="0" anchor="ctr"/>
          <a:lstStyle/>
          <a:p>
            <a:pPr marL="0" indent="0" algn="l">
              <a:lnSpc>
                <a:spcPct val="86166"/>
              </a:lnSpc>
              <a:buNone/>
            </a:pPr>
            <a:r>
              <a:rPr lang="en-US" sz="1200">
                <a:solidFill>
                  <a:srgbClr val="232323"/>
                </a:solidFill>
                <a:latin typeface="Lato" pitchFamily="34" charset="0"/>
                <a:ea typeface="Lato" pitchFamily="34" charset="-122"/>
                <a:cs typeface="Lato" pitchFamily="34" charset="-120"/>
              </a:rPr>
              <a:t>[Insert your frequency]</a:t>
            </a:r>
            <a:endParaRPr lang="en-US" sz="1200"/>
          </a:p>
          <a:p>
            <a:pPr marL="0" indent="0" algn="l">
              <a:lnSpc>
                <a:spcPct val="86166"/>
              </a:lnSpc>
              <a:buNone/>
            </a:pPr>
            <a:r>
              <a:rPr lang="en-US" sz="1200">
                <a:solidFill>
                  <a:srgbClr val="232323"/>
                </a:solidFill>
                <a:latin typeface="Lato" pitchFamily="34" charset="0"/>
                <a:ea typeface="Lato" pitchFamily="34" charset="-122"/>
                <a:cs typeface="Lato" pitchFamily="34" charset="-120"/>
              </a:rPr>
              <a:t>Ex: We meet monthly on the second Tuesday.</a:t>
            </a:r>
            <a:endParaRPr lang="en-US" sz="1200"/>
          </a:p>
        </p:txBody>
      </p:sp>
      <p:sp>
        <p:nvSpPr>
          <p:cNvPr id="15" name="Text 3"/>
          <p:cNvSpPr/>
          <p:nvPr/>
        </p:nvSpPr>
        <p:spPr>
          <a:xfrm>
            <a:off x="1257452" y="3534718"/>
            <a:ext cx="2286000" cy="209550"/>
          </a:xfrm>
          <a:prstGeom prst="rect">
            <a:avLst/>
          </a:prstGeom>
          <a:noFill/>
          <a:ln/>
        </p:spPr>
        <p:txBody>
          <a:bodyPr wrap="square" lIns="0" tIns="0" rIns="0" bIns="0" rtlCol="0" anchor="ctr"/>
          <a:lstStyle/>
          <a:p>
            <a:pPr marL="0" indent="0" algn="l">
              <a:lnSpc>
                <a:spcPct val="79650"/>
              </a:lnSpc>
              <a:buNone/>
            </a:pPr>
            <a:r>
              <a:rPr lang="en-US" sz="1350" b="1" dirty="0">
                <a:solidFill>
                  <a:srgbClr val="232323"/>
                </a:solidFill>
                <a:latin typeface="Lato" pitchFamily="34" charset="0"/>
                <a:ea typeface="Lato" pitchFamily="34" charset="-122"/>
                <a:cs typeface="Lato" pitchFamily="34" charset="-120"/>
              </a:rPr>
              <a:t>Format:</a:t>
            </a:r>
            <a:endParaRPr lang="en-US" sz="1350" dirty="0"/>
          </a:p>
        </p:txBody>
      </p:sp>
      <p:sp>
        <p:nvSpPr>
          <p:cNvPr id="16" name="Text 4"/>
          <p:cNvSpPr/>
          <p:nvPr/>
        </p:nvSpPr>
        <p:spPr>
          <a:xfrm>
            <a:off x="1272721" y="3847224"/>
            <a:ext cx="5343525" cy="638175"/>
          </a:xfrm>
          <a:prstGeom prst="rect">
            <a:avLst/>
          </a:prstGeom>
          <a:noFill/>
          <a:ln/>
        </p:spPr>
        <p:txBody>
          <a:bodyPr wrap="square" lIns="0" tIns="0" rIns="0" bIns="0" rtlCol="0" anchor="ctr"/>
          <a:lstStyle/>
          <a:p>
            <a:pPr marL="0" indent="0" algn="l">
              <a:lnSpc>
                <a:spcPct val="92663"/>
              </a:lnSpc>
              <a:buNone/>
            </a:pPr>
            <a:r>
              <a:rPr lang="en-US" sz="1200" dirty="0">
                <a:solidFill>
                  <a:srgbClr val="232323"/>
                </a:solidFill>
                <a:latin typeface="Lato" pitchFamily="34" charset="0"/>
                <a:ea typeface="Lato" pitchFamily="34" charset="-122"/>
                <a:cs typeface="Lato" pitchFamily="34" charset="-120"/>
              </a:rPr>
              <a:t>[Insert your </a:t>
            </a:r>
            <a:r>
              <a:rPr lang="en-US" sz="1200" dirty="0" err="1">
                <a:solidFill>
                  <a:srgbClr val="232323"/>
                </a:solidFill>
                <a:latin typeface="Lato" pitchFamily="34" charset="0"/>
                <a:ea typeface="Lato" pitchFamily="34" charset="-122"/>
                <a:cs typeface="Lato" pitchFamily="34" charset="-120"/>
              </a:rPr>
              <a:t>CCoT</a:t>
            </a:r>
            <a:r>
              <a:rPr lang="en-US" sz="1200" dirty="0">
                <a:solidFill>
                  <a:srgbClr val="232323"/>
                </a:solidFill>
                <a:latin typeface="Lato" pitchFamily="34" charset="0"/>
                <a:ea typeface="Lato" pitchFamily="34" charset="-122"/>
                <a:cs typeface="Lato" pitchFamily="34" charset="-120"/>
              </a:rPr>
              <a:t> format: In-person, virtual, hybrid, </a:t>
            </a:r>
            <a:r>
              <a:rPr lang="en-US" sz="1200" dirty="0" err="1">
                <a:solidFill>
                  <a:srgbClr val="232323"/>
                </a:solidFill>
                <a:latin typeface="Lato" pitchFamily="34" charset="0"/>
                <a:ea typeface="Lato" pitchFamily="34" charset="-122"/>
                <a:cs typeface="Lato" pitchFamily="34" charset="-120"/>
              </a:rPr>
              <a:t>etc</a:t>
            </a:r>
            <a:r>
              <a:rPr lang="en-US" sz="1200" dirty="0">
                <a:solidFill>
                  <a:srgbClr val="232323"/>
                </a:solidFill>
                <a:latin typeface="Lato" pitchFamily="34" charset="0"/>
                <a:ea typeface="Lato" pitchFamily="34" charset="-122"/>
                <a:cs typeface="Lato" pitchFamily="34" charset="-120"/>
              </a:rPr>
              <a:t>]</a:t>
            </a:r>
            <a:endParaRPr lang="en-US" sz="1200" dirty="0"/>
          </a:p>
          <a:p>
            <a:pPr marL="0" indent="0" algn="l">
              <a:lnSpc>
                <a:spcPct val="92663"/>
              </a:lnSpc>
              <a:buNone/>
            </a:pPr>
            <a:r>
              <a:rPr lang="en-US" sz="1200" dirty="0">
                <a:solidFill>
                  <a:srgbClr val="232323"/>
                </a:solidFill>
                <a:latin typeface="Lato" pitchFamily="34" charset="0"/>
                <a:ea typeface="Lato" pitchFamily="34" charset="-122"/>
                <a:cs typeface="Lato" pitchFamily="34" charset="-120"/>
              </a:rPr>
              <a:t>Ex: We meet in-person monthly but there is a hybrid option for our business group three times per year (November, February, May)</a:t>
            </a:r>
            <a:endParaRPr lang="en-US" sz="1200" dirty="0"/>
          </a:p>
        </p:txBody>
      </p:sp>
      <p:sp>
        <p:nvSpPr>
          <p:cNvPr id="17" name="Text 5"/>
          <p:cNvSpPr/>
          <p:nvPr/>
        </p:nvSpPr>
        <p:spPr>
          <a:xfrm>
            <a:off x="1257319" y="5025133"/>
            <a:ext cx="228600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Space Grotesk" pitchFamily="34" charset="0"/>
                <a:ea typeface="Space Grotesk" pitchFamily="34" charset="-122"/>
                <a:cs typeface="Space Grotesk" pitchFamily="34" charset="-120"/>
              </a:rPr>
              <a:t>Typical Agenda: </a:t>
            </a:r>
            <a:endParaRPr lang="en-US" sz="1350"/>
          </a:p>
        </p:txBody>
      </p:sp>
      <p:sp>
        <p:nvSpPr>
          <p:cNvPr id="18" name="Text 6"/>
          <p:cNvSpPr/>
          <p:nvPr/>
        </p:nvSpPr>
        <p:spPr>
          <a:xfrm>
            <a:off x="1251785" y="5308683"/>
            <a:ext cx="5343525" cy="1066800"/>
          </a:xfrm>
          <a:prstGeom prst="rect">
            <a:avLst/>
          </a:prstGeom>
          <a:noFill/>
          <a:ln/>
        </p:spPr>
        <p:txBody>
          <a:bodyPr wrap="square" lIns="0" tIns="0" rIns="0" bIns="0" rtlCol="0" anchor="ctr"/>
          <a:lstStyle/>
          <a:p>
            <a:pPr marL="0" indent="0" algn="l">
              <a:lnSpc>
                <a:spcPct val="92663"/>
              </a:lnSpc>
              <a:buNone/>
            </a:pPr>
            <a:r>
              <a:rPr lang="en-US" sz="1200" dirty="0">
                <a:solidFill>
                  <a:srgbClr val="232323"/>
                </a:solidFill>
                <a:latin typeface="Questrial" pitchFamily="34" charset="0"/>
                <a:ea typeface="Questrial" pitchFamily="34" charset="-122"/>
                <a:cs typeface="Questrial" pitchFamily="34" charset="-120"/>
              </a:rPr>
              <a:t>[Insert your running agenda format]</a:t>
            </a:r>
            <a:endParaRPr lang="en-US" sz="1200" dirty="0"/>
          </a:p>
          <a:p>
            <a:pPr marL="0" indent="0" algn="l">
              <a:lnSpc>
                <a:spcPct val="92663"/>
              </a:lnSpc>
              <a:buNone/>
            </a:pPr>
            <a:r>
              <a:rPr lang="en-US" sz="1200" dirty="0">
                <a:solidFill>
                  <a:srgbClr val="232323"/>
                </a:solidFill>
                <a:latin typeface="Questrial" pitchFamily="34" charset="0"/>
                <a:ea typeface="Questrial" pitchFamily="34" charset="-122"/>
                <a:cs typeface="Questrial" pitchFamily="34" charset="-120"/>
              </a:rPr>
              <a:t>Ex: Review Mission/Vision/Collective Commitments, Introduction for new members if needed, Member Spotlight, Action Plan work time, Updates/Events, Determine Big Ideas to take back, and Co-Creation of next agenda</a:t>
            </a:r>
            <a:endParaRPr lang="en-US" sz="1200" dirty="0"/>
          </a:p>
        </p:txBody>
      </p:sp>
      <p:sp>
        <p:nvSpPr>
          <p:cNvPr id="19" name="Text 7"/>
          <p:cNvSpPr/>
          <p:nvPr/>
        </p:nvSpPr>
        <p:spPr>
          <a:xfrm>
            <a:off x="1233307" y="6665500"/>
            <a:ext cx="228600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Space Grotesk" pitchFamily="34" charset="0"/>
                <a:ea typeface="Space Grotesk" pitchFamily="34" charset="-122"/>
                <a:cs typeface="Space Grotesk" pitchFamily="34" charset="-120"/>
              </a:rPr>
              <a:t>Communication:</a:t>
            </a:r>
            <a:endParaRPr lang="en-US" sz="1350"/>
          </a:p>
        </p:txBody>
      </p:sp>
      <p:sp>
        <p:nvSpPr>
          <p:cNvPr id="20" name="Text 8"/>
          <p:cNvSpPr/>
          <p:nvPr/>
        </p:nvSpPr>
        <p:spPr>
          <a:xfrm>
            <a:off x="1269387" y="6954393"/>
            <a:ext cx="5334000" cy="857250"/>
          </a:xfrm>
          <a:prstGeom prst="rect">
            <a:avLst/>
          </a:prstGeom>
          <a:noFill/>
          <a:ln/>
        </p:spPr>
        <p:txBody>
          <a:bodyPr wrap="square" lIns="0" tIns="0" rIns="0" bIns="0" rtlCol="0" anchor="ctr"/>
          <a:lstStyle/>
          <a:p>
            <a:pPr marL="0" indent="0" algn="l">
              <a:lnSpc>
                <a:spcPct val="92663"/>
              </a:lnSpc>
              <a:buNone/>
            </a:pPr>
            <a:r>
              <a:rPr lang="en-US" sz="1200">
                <a:solidFill>
                  <a:srgbClr val="232323"/>
                </a:solidFill>
                <a:latin typeface="Questrial" pitchFamily="34" charset="0"/>
                <a:ea typeface="Questrial" pitchFamily="34" charset="-122"/>
                <a:cs typeface="Questrial" pitchFamily="34" charset="-120"/>
              </a:rPr>
              <a:t>[Insert any communications details]</a:t>
            </a:r>
            <a:endParaRPr lang="en-US" sz="1200"/>
          </a:p>
          <a:p>
            <a:pPr marL="0" indent="0" algn="l">
              <a:lnSpc>
                <a:spcPct val="92663"/>
              </a:lnSpc>
              <a:buNone/>
            </a:pPr>
            <a:r>
              <a:rPr lang="en-US" sz="1200">
                <a:solidFill>
                  <a:srgbClr val="232323"/>
                </a:solidFill>
                <a:latin typeface="Questrial" pitchFamily="34" charset="0"/>
                <a:ea typeface="Questrial" pitchFamily="34" charset="-122"/>
                <a:cs typeface="Questrial" pitchFamily="34" charset="-120"/>
              </a:rPr>
              <a:t>Ex: We use Microsoft Teams for Calendar Invite, Microsoft PowerPoint for our running agendas, Padlet for collaboration and email for follow-up minutes/next steps</a:t>
            </a:r>
            <a:endParaRPr lang="en-US" sz="1200"/>
          </a:p>
        </p:txBody>
      </p:sp>
      <p:sp>
        <p:nvSpPr>
          <p:cNvPr id="21" name="Text 9"/>
          <p:cNvSpPr/>
          <p:nvPr/>
        </p:nvSpPr>
        <p:spPr>
          <a:xfrm>
            <a:off x="1272731" y="8138798"/>
            <a:ext cx="228600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Space Grotesk" pitchFamily="34" charset="0"/>
                <a:ea typeface="Space Grotesk" pitchFamily="34" charset="-122"/>
                <a:cs typeface="Space Grotesk" pitchFamily="34" charset="-120"/>
              </a:rPr>
              <a:t>Engagement:</a:t>
            </a:r>
            <a:endParaRPr lang="en-US" sz="1350"/>
          </a:p>
        </p:txBody>
      </p:sp>
      <p:sp>
        <p:nvSpPr>
          <p:cNvPr id="22" name="Text 10"/>
          <p:cNvSpPr/>
          <p:nvPr/>
        </p:nvSpPr>
        <p:spPr>
          <a:xfrm>
            <a:off x="1272673" y="8432235"/>
            <a:ext cx="5324475" cy="428625"/>
          </a:xfrm>
          <a:prstGeom prst="rect">
            <a:avLst/>
          </a:prstGeom>
          <a:noFill/>
          <a:ln/>
        </p:spPr>
        <p:txBody>
          <a:bodyPr wrap="square" lIns="0" tIns="0" rIns="0" bIns="0" rtlCol="0" anchor="ctr"/>
          <a:lstStyle/>
          <a:p>
            <a:pPr marL="0" indent="0" algn="l">
              <a:lnSpc>
                <a:spcPct val="92663"/>
              </a:lnSpc>
              <a:buNone/>
            </a:pPr>
            <a:r>
              <a:rPr lang="en-US" sz="1200">
                <a:solidFill>
                  <a:srgbClr val="232323"/>
                </a:solidFill>
                <a:latin typeface="Questrial" pitchFamily="34" charset="0"/>
                <a:ea typeface="Questrial" pitchFamily="34" charset="-122"/>
                <a:cs typeface="Questrial" pitchFamily="34" charset="-120"/>
              </a:rPr>
              <a:t>[Insert any expectations/commitments for members]</a:t>
            </a:r>
            <a:endParaRPr lang="en-US" sz="1200"/>
          </a:p>
          <a:p>
            <a:pPr marL="0" indent="0" algn="l">
              <a:lnSpc>
                <a:spcPct val="92663"/>
              </a:lnSpc>
              <a:buNone/>
            </a:pPr>
            <a:r>
              <a:rPr lang="en-US" sz="1200">
                <a:solidFill>
                  <a:srgbClr val="232323"/>
                </a:solidFill>
                <a:latin typeface="Questrial" pitchFamily="34" charset="0"/>
                <a:ea typeface="Questrial" pitchFamily="34" charset="-122"/>
                <a:cs typeface="Questrial" pitchFamily="34" charset="-120"/>
              </a:rPr>
              <a:t>Ex: Attend monthly meetings if possible, join conversations, stay committed</a:t>
            </a:r>
            <a:endParaRPr lang="en-US" sz="1200"/>
          </a:p>
        </p:txBody>
      </p:sp>
      <p:pic>
        <p:nvPicPr>
          <p:cNvPr id="7" name="Imag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4541" y="9115873"/>
            <a:ext cx="6743252" cy="190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347B13C1-BF0C-123F-CB9C-35D1265F4C0E}"/>
              </a:ext>
            </a:extLst>
          </p:cNvPr>
          <p:cNvSpPr txBox="1">
            <a:spLocks noGrp="1"/>
          </p:cNvSpPr>
          <p:nvPr>
            <p:ph type="title" idx="4294967295"/>
          </p:nvPr>
        </p:nvSpPr>
        <p:spPr>
          <a:xfrm>
            <a:off x="2386410" y="370755"/>
            <a:ext cx="3099781"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1200"/>
              </a:spcBef>
              <a:spcAft>
                <a:spcPts val="800"/>
              </a:spcAft>
              <a:buClrTx/>
              <a:buSzTx/>
              <a:buFontTx/>
              <a:buNone/>
              <a:tabLst/>
              <a:defRPr/>
            </a:pPr>
            <a:r>
              <a:rPr kumimoji="0" lang="en-US" sz="2000" b="1" i="0" u="none" strike="noStrike" kern="0" cap="none" spc="0" normalizeH="0" baseline="0" noProof="0" dirty="0">
                <a:ln>
                  <a:noFill/>
                </a:ln>
                <a:solidFill>
                  <a:schemeClr val="tx1"/>
                </a:solidFill>
                <a:effectLst/>
                <a:uLnTx/>
                <a:uFillTx/>
                <a:latin typeface="Lato" panose="020F0502020204030203" pitchFamily="34" charset="0"/>
                <a:ea typeface="Lato" panose="020F0502020204030203" pitchFamily="34" charset="0"/>
                <a:cs typeface="Lato" panose="020F0502020204030203" pitchFamily="34" charset="0"/>
              </a:rPr>
              <a:t>Activity &amp; Goal Overview</a:t>
            </a:r>
            <a:endParaRPr kumimoji="0" lang="en-US" sz="2000" b="0" i="0" u="none" strike="noStrike" kern="100" cap="none" spc="0" normalizeH="0" baseline="0" noProof="0" dirty="0">
              <a:ln>
                <a:noFill/>
              </a:ln>
              <a:solidFill>
                <a:schemeClr val="tx1"/>
              </a:solidFill>
              <a:effectLst/>
              <a:uLnTx/>
              <a:uFillTx/>
              <a:latin typeface="Lato" panose="020F0502020204030203" pitchFamily="34" charset="0"/>
              <a:ea typeface="Lato" panose="020F0502020204030203" pitchFamily="34" charset="0"/>
              <a:cs typeface="Lato" panose="020F0502020204030203" pitchFamily="34" charset="0"/>
            </a:endParaRPr>
          </a:p>
        </p:txBody>
      </p:sp>
      <p:graphicFrame>
        <p:nvGraphicFramePr>
          <p:cNvPr id="15" name="Table 14">
            <a:extLst>
              <a:ext uri="{FF2B5EF4-FFF2-40B4-BE49-F238E27FC236}">
                <a16:creationId xmlns:a16="http://schemas.microsoft.com/office/drawing/2014/main" id="{91388645-0ECA-EEB5-2CBF-092D5DF48094}"/>
              </a:ext>
            </a:extLst>
          </p:cNvPr>
          <p:cNvGraphicFramePr>
            <a:graphicFrameLocks noGrp="1"/>
          </p:cNvGraphicFramePr>
          <p:nvPr>
            <p:extLst>
              <p:ext uri="{D42A27DB-BD31-4B8C-83A1-F6EECF244321}">
                <p14:modId xmlns:p14="http://schemas.microsoft.com/office/powerpoint/2010/main" val="1376236114"/>
              </p:ext>
            </p:extLst>
          </p:nvPr>
        </p:nvGraphicFramePr>
        <p:xfrm>
          <a:off x="635192" y="1029318"/>
          <a:ext cx="6702425" cy="1204702"/>
        </p:xfrm>
        <a:graphic>
          <a:graphicData uri="http://schemas.openxmlformats.org/drawingml/2006/table">
            <a:tbl>
              <a:tblPr firstRow="1" firstCol="1" bandRow="1">
                <a:tableStyleId>{5C22544A-7EE6-4342-B048-85BDC9FD1C3A}</a:tableStyleId>
              </a:tblPr>
              <a:tblGrid>
                <a:gridCol w="1649215">
                  <a:extLst>
                    <a:ext uri="{9D8B030D-6E8A-4147-A177-3AD203B41FA5}">
                      <a16:colId xmlns:a16="http://schemas.microsoft.com/office/drawing/2014/main" val="2883039337"/>
                    </a:ext>
                  </a:extLst>
                </a:gridCol>
                <a:gridCol w="5053210">
                  <a:extLst>
                    <a:ext uri="{9D8B030D-6E8A-4147-A177-3AD203B41FA5}">
                      <a16:colId xmlns:a16="http://schemas.microsoft.com/office/drawing/2014/main" val="620268566"/>
                    </a:ext>
                  </a:extLst>
                </a:gridCol>
              </a:tblGrid>
              <a:tr h="512204">
                <a:tc>
                  <a:txBody>
                    <a:bodyPr/>
                    <a:lstStyle/>
                    <a:p>
                      <a:pPr marL="0" marR="0">
                        <a:lnSpc>
                          <a:spcPct val="115000"/>
                        </a:lnSpc>
                        <a:spcAft>
                          <a:spcPts val="800"/>
                        </a:spcAft>
                        <a:buNone/>
                      </a:pPr>
                      <a:r>
                        <a:rPr lang="en-US" sz="1400" kern="0" dirty="0">
                          <a:effectLst/>
                        </a:rPr>
                        <a:t>Selected Activity / Goal</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3147" marR="93147" marT="62098" marB="62098" anchor="ctr"/>
                </a:tc>
                <a:tc>
                  <a:txBody>
                    <a:bodyPr/>
                    <a:lstStyle/>
                    <a:p>
                      <a:pPr marL="0" marR="0">
                        <a:lnSpc>
                          <a:spcPct val="115000"/>
                        </a:lnSpc>
                        <a:spcAft>
                          <a:spcPts val="800"/>
                        </a:spcAft>
                        <a:buNone/>
                      </a:pPr>
                      <a:r>
                        <a:rPr lang="en-US" sz="1400" kern="0" dirty="0">
                          <a:effectLst/>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3147" marR="93147" marT="62098" marB="62098" anchor="ctr"/>
                </a:tc>
                <a:extLst>
                  <a:ext uri="{0D108BD9-81ED-4DB2-BD59-A6C34878D82A}">
                    <a16:rowId xmlns:a16="http://schemas.microsoft.com/office/drawing/2014/main" val="3006668633"/>
                  </a:ext>
                </a:extLst>
              </a:tr>
              <a:tr h="512204">
                <a:tc>
                  <a:txBody>
                    <a:bodyPr/>
                    <a:lstStyle/>
                    <a:p>
                      <a:pPr marL="0" marR="0">
                        <a:lnSpc>
                          <a:spcPct val="115000"/>
                        </a:lnSpc>
                        <a:spcAft>
                          <a:spcPts val="800"/>
                        </a:spcAft>
                        <a:buNone/>
                      </a:pPr>
                      <a:r>
                        <a:rPr lang="en-US" sz="1400" kern="0">
                          <a:effectLst/>
                        </a:rPr>
                        <a:t>Target Completion Date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3147" marR="93147" marT="62098" marB="62098" anchor="ctr"/>
                </a:tc>
                <a:tc>
                  <a:txBody>
                    <a:bodyPr/>
                    <a:lstStyle/>
                    <a:p>
                      <a:pPr marL="0" marR="0">
                        <a:lnSpc>
                          <a:spcPct val="115000"/>
                        </a:lnSpc>
                        <a:spcAft>
                          <a:spcPts val="800"/>
                        </a:spcAft>
                        <a:buNone/>
                      </a:pPr>
                      <a:r>
                        <a:rPr lang="en-US" sz="1400" kern="0" dirty="0">
                          <a:effectLst/>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3147" marR="93147" marT="62098" marB="62098" anchor="ctr"/>
                </a:tc>
                <a:extLst>
                  <a:ext uri="{0D108BD9-81ED-4DB2-BD59-A6C34878D82A}">
                    <a16:rowId xmlns:a16="http://schemas.microsoft.com/office/drawing/2014/main" val="3893028498"/>
                  </a:ext>
                </a:extLst>
              </a:tr>
            </a:tbl>
          </a:graphicData>
        </a:graphic>
      </p:graphicFrame>
      <p:sp>
        <p:nvSpPr>
          <p:cNvPr id="13" name="TextBox 12">
            <a:extLst>
              <a:ext uri="{FF2B5EF4-FFF2-40B4-BE49-F238E27FC236}">
                <a16:creationId xmlns:a16="http://schemas.microsoft.com/office/drawing/2014/main" id="{DA3DAB2C-F3F5-57FA-6BA7-C2E4DEDA282B}"/>
              </a:ext>
            </a:extLst>
          </p:cNvPr>
          <p:cNvSpPr txBox="1"/>
          <p:nvPr/>
        </p:nvSpPr>
        <p:spPr>
          <a:xfrm>
            <a:off x="635192" y="2014779"/>
            <a:ext cx="6974238" cy="1159292"/>
          </a:xfrm>
          <a:prstGeom prst="rect">
            <a:avLst/>
          </a:prstGeom>
          <a:noFill/>
        </p:spPr>
        <p:txBody>
          <a:bodyPr wrap="square">
            <a:spAutoFit/>
          </a:bodyPr>
          <a:lstStyle/>
          <a:p>
            <a:pPr marL="0" marR="0">
              <a:lnSpc>
                <a:spcPct val="100000"/>
              </a:lnSpc>
              <a:spcAft>
                <a:spcPts val="800"/>
              </a:spcAft>
              <a:buNone/>
            </a:pPr>
            <a:endParaRPr lang="en-US" sz="1400" b="1" kern="0" dirty="0">
              <a:effectLst/>
              <a:latin typeface="Lato" panose="020F0502020204030203" pitchFamily="34" charset="0"/>
              <a:ea typeface="Lato" panose="020F0502020204030203" pitchFamily="34" charset="0"/>
              <a:cs typeface="Lato" panose="020F0502020204030203" pitchFamily="34" charset="0"/>
            </a:endParaRPr>
          </a:p>
          <a:p>
            <a:pPr marL="0" marR="0">
              <a:lnSpc>
                <a:spcPct val="100000"/>
              </a:lnSpc>
              <a:spcAft>
                <a:spcPts val="600"/>
              </a:spcAft>
              <a:buNone/>
            </a:pPr>
            <a:r>
              <a:rPr lang="en-US" sz="1400" b="1" kern="0" dirty="0">
                <a:effectLst/>
                <a:latin typeface="Lato" panose="020F0502020204030203" pitchFamily="34" charset="0"/>
                <a:ea typeface="Lato" panose="020F0502020204030203" pitchFamily="34" charset="0"/>
                <a:cs typeface="Lato" panose="020F0502020204030203" pitchFamily="34" charset="0"/>
              </a:rPr>
              <a:t>Action Planning &amp; Implementation Matrix (PLAN / DO)</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p>
            <a:pPr>
              <a:buNone/>
            </a:pPr>
            <a:r>
              <a:rPr lang="en-US" sz="1400" i="1" kern="0" dirty="0">
                <a:effectLst/>
                <a:latin typeface="Lato" panose="020F0502020204030203" pitchFamily="34" charset="0"/>
                <a:ea typeface="Lato" panose="020F0502020204030203" pitchFamily="34" charset="0"/>
                <a:cs typeface="Lato" panose="020F0502020204030203" pitchFamily="34" charset="0"/>
              </a:rPr>
              <a:t>Identify the specific actionable items needed for the team to complete the selected activity and assign responsible team members</a:t>
            </a:r>
            <a:r>
              <a:rPr lang="en-US" sz="1400" dirty="0">
                <a:effectLst/>
                <a:latin typeface="Lato" panose="020F0502020204030203" pitchFamily="34" charset="0"/>
                <a:ea typeface="Lato" panose="020F0502020204030203" pitchFamily="34" charset="0"/>
                <a:cs typeface="Lato" panose="020F0502020204030203" pitchFamily="34" charset="0"/>
              </a:rPr>
              <a:t> </a:t>
            </a:r>
            <a:endParaRPr lang="en-US" sz="1400" dirty="0">
              <a:latin typeface="Lato" panose="020F0502020204030203" pitchFamily="34" charset="0"/>
              <a:ea typeface="Lato" panose="020F0502020204030203" pitchFamily="34" charset="0"/>
              <a:cs typeface="Lato" panose="020F0502020204030203" pitchFamily="34" charset="0"/>
            </a:endParaRPr>
          </a:p>
        </p:txBody>
      </p:sp>
      <p:graphicFrame>
        <p:nvGraphicFramePr>
          <p:cNvPr id="14" name="Table 13">
            <a:extLst>
              <a:ext uri="{FF2B5EF4-FFF2-40B4-BE49-F238E27FC236}">
                <a16:creationId xmlns:a16="http://schemas.microsoft.com/office/drawing/2014/main" id="{CE8E7082-36D0-CC19-CAD0-287447F2F22D}"/>
              </a:ext>
            </a:extLst>
          </p:cNvPr>
          <p:cNvGraphicFramePr>
            <a:graphicFrameLocks noGrp="1"/>
          </p:cNvGraphicFramePr>
          <p:nvPr>
            <p:extLst>
              <p:ext uri="{D42A27DB-BD31-4B8C-83A1-F6EECF244321}">
                <p14:modId xmlns:p14="http://schemas.microsoft.com/office/powerpoint/2010/main" val="459481658"/>
              </p:ext>
            </p:extLst>
          </p:nvPr>
        </p:nvGraphicFramePr>
        <p:xfrm>
          <a:off x="635192" y="3290867"/>
          <a:ext cx="6602219" cy="6332123"/>
        </p:xfrm>
        <a:graphic>
          <a:graphicData uri="http://schemas.openxmlformats.org/drawingml/2006/table">
            <a:tbl>
              <a:tblPr firstRow="1" bandRow="1">
                <a:tableStyleId>{5C22544A-7EE6-4342-B048-85BDC9FD1C3A}</a:tableStyleId>
              </a:tblPr>
              <a:tblGrid>
                <a:gridCol w="2838378">
                  <a:extLst>
                    <a:ext uri="{9D8B030D-6E8A-4147-A177-3AD203B41FA5}">
                      <a16:colId xmlns:a16="http://schemas.microsoft.com/office/drawing/2014/main" val="1818849611"/>
                    </a:ext>
                  </a:extLst>
                </a:gridCol>
                <a:gridCol w="1843648">
                  <a:extLst>
                    <a:ext uri="{9D8B030D-6E8A-4147-A177-3AD203B41FA5}">
                      <a16:colId xmlns:a16="http://schemas.microsoft.com/office/drawing/2014/main" val="1326977086"/>
                    </a:ext>
                  </a:extLst>
                </a:gridCol>
                <a:gridCol w="880004">
                  <a:extLst>
                    <a:ext uri="{9D8B030D-6E8A-4147-A177-3AD203B41FA5}">
                      <a16:colId xmlns:a16="http://schemas.microsoft.com/office/drawing/2014/main" val="330303826"/>
                    </a:ext>
                  </a:extLst>
                </a:gridCol>
                <a:gridCol w="1040189">
                  <a:extLst>
                    <a:ext uri="{9D8B030D-6E8A-4147-A177-3AD203B41FA5}">
                      <a16:colId xmlns:a16="http://schemas.microsoft.com/office/drawing/2014/main" val="3980846957"/>
                    </a:ext>
                  </a:extLst>
                </a:gridCol>
              </a:tblGrid>
              <a:tr h="697616">
                <a:tc>
                  <a:txBody>
                    <a:bodyPr/>
                    <a:lstStyle/>
                    <a:p>
                      <a:pPr marL="0" marR="0">
                        <a:lnSpc>
                          <a:spcPct val="115000"/>
                        </a:lnSpc>
                        <a:spcAft>
                          <a:spcPts val="800"/>
                        </a:spcAft>
                        <a:buNone/>
                      </a:pPr>
                      <a:r>
                        <a:rPr lang="en-US" sz="1400" kern="0" dirty="0">
                          <a:effectLst/>
                          <a:latin typeface="Lato" panose="020F0502020204030203" pitchFamily="34" charset="0"/>
                          <a:ea typeface="Lato" panose="020F0502020204030203" pitchFamily="34" charset="0"/>
                          <a:cs typeface="Lato" panose="020F0502020204030203" pitchFamily="34" charset="0"/>
                        </a:rPr>
                        <a:t>Action Steps (Activity Planning — PLAN / DO)</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91245" marR="91245" marT="60830" marB="60830" anchor="ctr"/>
                </a:tc>
                <a:tc>
                  <a:txBody>
                    <a:bodyPr/>
                    <a:lstStyle/>
                    <a:p>
                      <a:pPr marL="0" marR="0">
                        <a:lnSpc>
                          <a:spcPct val="115000"/>
                        </a:lnSpc>
                        <a:spcAft>
                          <a:spcPts val="800"/>
                        </a:spcAft>
                        <a:buNone/>
                      </a:pPr>
                      <a:r>
                        <a:rPr lang="en-US" sz="1400" kern="0">
                          <a:effectLst/>
                        </a:rPr>
                        <a:t>Person(s) Responsible (Which team member(s) lead this item?)</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Target Date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dirty="0">
                          <a:effectLst/>
                        </a:rPr>
                        <a:t>Status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extLst>
                  <a:ext uri="{0D108BD9-81ED-4DB2-BD59-A6C34878D82A}">
                    <a16:rowId xmlns:a16="http://schemas.microsoft.com/office/drawing/2014/main" val="1540674524"/>
                  </a:ext>
                </a:extLst>
              </a:tr>
              <a:tr h="859829">
                <a:tc>
                  <a:txBody>
                    <a:bodyPr/>
                    <a:lstStyle/>
                    <a:p>
                      <a:pPr marL="0" marR="0">
                        <a:lnSpc>
                          <a:spcPct val="115000"/>
                        </a:lnSpc>
                        <a:spcAft>
                          <a:spcPts val="800"/>
                        </a:spcAft>
                        <a:buNone/>
                      </a:pPr>
                      <a:r>
                        <a:rPr lang="en-US" sz="1400" kern="0">
                          <a:effectLst/>
                        </a:rPr>
                        <a:t>Step 1:</a:t>
                      </a:r>
                      <a:endParaRPr lang="en-US" sz="1400" kern="100">
                        <a:effectLst/>
                      </a:endParaRPr>
                    </a:p>
                    <a:p>
                      <a:pPr marL="0" marR="0">
                        <a:lnSpc>
                          <a:spcPct val="115000"/>
                        </a:lnSpc>
                        <a:spcAft>
                          <a:spcPts val="800"/>
                        </a:spcAft>
                        <a:buNone/>
                      </a:pPr>
                      <a:br>
                        <a:rPr lang="en-US" sz="1400" kern="0">
                          <a:effectLst/>
                        </a:rPr>
                      </a:b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indent="0">
                        <a:lnSpc>
                          <a:spcPct val="115000"/>
                        </a:lnSpc>
                        <a:spcAft>
                          <a:spcPts val="800"/>
                        </a:spcAft>
                        <a:buFont typeface="Wingdings" pitchFamily="2" charset="2"/>
                        <a:buNone/>
                      </a:pPr>
                      <a:r>
                        <a:rPr lang="en-US" sz="1400" kern="0" dirty="0">
                          <a:effectLst/>
                        </a:rPr>
                        <a:t>Pending </a:t>
                      </a:r>
                    </a:p>
                    <a:p>
                      <a:pPr marL="0" marR="0">
                        <a:lnSpc>
                          <a:spcPct val="115000"/>
                        </a:lnSpc>
                        <a:spcAft>
                          <a:spcPts val="800"/>
                        </a:spcAft>
                        <a:buNone/>
                      </a:pPr>
                      <a:r>
                        <a:rPr lang="en-US" sz="1400" kern="0" dirty="0">
                          <a:effectLst/>
                        </a:rPr>
                        <a:t> </a:t>
                      </a:r>
                      <a:endParaRPr lang="en-US" sz="1400" kern="100" dirty="0">
                        <a:effectLst/>
                      </a:endParaRPr>
                    </a:p>
                    <a:p>
                      <a:pPr marL="0" marR="0">
                        <a:lnSpc>
                          <a:spcPct val="115000"/>
                        </a:lnSpc>
                        <a:spcAft>
                          <a:spcPts val="800"/>
                        </a:spcAft>
                        <a:buNone/>
                      </a:pPr>
                      <a:r>
                        <a:rPr lang="en-US" sz="1400" kern="0" dirty="0">
                          <a:effectLst/>
                        </a:rPr>
                        <a:t>Complete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extLst>
                  <a:ext uri="{0D108BD9-81ED-4DB2-BD59-A6C34878D82A}">
                    <a16:rowId xmlns:a16="http://schemas.microsoft.com/office/drawing/2014/main" val="3192427922"/>
                  </a:ext>
                </a:extLst>
              </a:tr>
              <a:tr h="859829">
                <a:tc>
                  <a:txBody>
                    <a:bodyPr/>
                    <a:lstStyle/>
                    <a:p>
                      <a:pPr marL="0" marR="0">
                        <a:lnSpc>
                          <a:spcPct val="115000"/>
                        </a:lnSpc>
                        <a:spcAft>
                          <a:spcPts val="800"/>
                        </a:spcAft>
                        <a:buNone/>
                      </a:pPr>
                      <a:r>
                        <a:rPr lang="en-US" sz="1400" kern="0">
                          <a:effectLst/>
                        </a:rPr>
                        <a:t>Step 2:</a:t>
                      </a:r>
                      <a:endParaRPr lang="en-US" sz="1400" kern="100">
                        <a:effectLst/>
                      </a:endParaRPr>
                    </a:p>
                    <a:p>
                      <a:pPr marL="0" marR="0">
                        <a:lnSpc>
                          <a:spcPct val="115000"/>
                        </a:lnSpc>
                        <a:spcAft>
                          <a:spcPts val="800"/>
                        </a:spcAft>
                        <a:buNone/>
                      </a:pPr>
                      <a:br>
                        <a:rPr lang="en-US" sz="1400" kern="0">
                          <a:effectLst/>
                        </a:rPr>
                      </a:b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dirty="0">
                          <a:effectLst/>
                        </a:rPr>
                        <a:t> Pending </a:t>
                      </a:r>
                    </a:p>
                    <a:p>
                      <a:pPr marL="0" marR="0">
                        <a:lnSpc>
                          <a:spcPct val="115000"/>
                        </a:lnSpc>
                        <a:spcAft>
                          <a:spcPts val="800"/>
                        </a:spcAft>
                        <a:buNone/>
                      </a:pPr>
                      <a:r>
                        <a:rPr lang="en-US" sz="1400" kern="0" dirty="0">
                          <a:effectLst/>
                        </a:rPr>
                        <a:t> </a:t>
                      </a:r>
                      <a:endParaRPr lang="en-US" sz="1400" kern="100" dirty="0">
                        <a:effectLst/>
                      </a:endParaRPr>
                    </a:p>
                    <a:p>
                      <a:pPr marL="0" marR="0">
                        <a:lnSpc>
                          <a:spcPct val="115000"/>
                        </a:lnSpc>
                        <a:spcAft>
                          <a:spcPts val="800"/>
                        </a:spcAft>
                        <a:buNone/>
                      </a:pPr>
                      <a:r>
                        <a:rPr lang="en-US" sz="1400" kern="0" dirty="0">
                          <a:effectLst/>
                        </a:rPr>
                        <a:t>Complete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extLst>
                  <a:ext uri="{0D108BD9-81ED-4DB2-BD59-A6C34878D82A}">
                    <a16:rowId xmlns:a16="http://schemas.microsoft.com/office/drawing/2014/main" val="1043220776"/>
                  </a:ext>
                </a:extLst>
              </a:tr>
              <a:tr h="859829">
                <a:tc>
                  <a:txBody>
                    <a:bodyPr/>
                    <a:lstStyle/>
                    <a:p>
                      <a:pPr marL="0" marR="0">
                        <a:lnSpc>
                          <a:spcPct val="115000"/>
                        </a:lnSpc>
                        <a:spcAft>
                          <a:spcPts val="800"/>
                        </a:spcAft>
                        <a:buNone/>
                      </a:pPr>
                      <a:r>
                        <a:rPr lang="en-US" sz="1400" kern="0">
                          <a:effectLst/>
                        </a:rPr>
                        <a:t>Step 3:</a:t>
                      </a:r>
                      <a:br>
                        <a:rPr lang="en-US" sz="1400" kern="0">
                          <a:effectLst/>
                        </a:rPr>
                      </a:br>
                      <a:endParaRPr lang="en-US" sz="1400" kern="100">
                        <a:effectLst/>
                      </a:endParaRPr>
                    </a:p>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dirty="0">
                          <a:effectLst/>
                        </a:rPr>
                        <a:t> Pending </a:t>
                      </a:r>
                    </a:p>
                    <a:p>
                      <a:pPr marL="0" marR="0">
                        <a:lnSpc>
                          <a:spcPct val="115000"/>
                        </a:lnSpc>
                        <a:spcAft>
                          <a:spcPts val="800"/>
                        </a:spcAft>
                        <a:buNone/>
                      </a:pPr>
                      <a:r>
                        <a:rPr lang="en-US" sz="1400" kern="0" dirty="0">
                          <a:effectLst/>
                        </a:rPr>
                        <a:t> </a:t>
                      </a:r>
                      <a:endParaRPr lang="en-US" sz="1400" kern="100" dirty="0">
                        <a:effectLst/>
                      </a:endParaRPr>
                    </a:p>
                    <a:p>
                      <a:pPr marL="0" marR="0">
                        <a:lnSpc>
                          <a:spcPct val="115000"/>
                        </a:lnSpc>
                        <a:spcAft>
                          <a:spcPts val="800"/>
                        </a:spcAft>
                        <a:buNone/>
                      </a:pPr>
                      <a:r>
                        <a:rPr lang="en-US" sz="1400" kern="0" dirty="0">
                          <a:effectLst/>
                        </a:rPr>
                        <a:t>Complete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extLst>
                  <a:ext uri="{0D108BD9-81ED-4DB2-BD59-A6C34878D82A}">
                    <a16:rowId xmlns:a16="http://schemas.microsoft.com/office/drawing/2014/main" val="2661673321"/>
                  </a:ext>
                </a:extLst>
              </a:tr>
              <a:tr h="859829">
                <a:tc>
                  <a:txBody>
                    <a:bodyPr/>
                    <a:lstStyle/>
                    <a:p>
                      <a:pPr marL="0" marR="0">
                        <a:lnSpc>
                          <a:spcPct val="115000"/>
                        </a:lnSpc>
                        <a:spcAft>
                          <a:spcPts val="800"/>
                        </a:spcAft>
                        <a:buNone/>
                      </a:pPr>
                      <a:r>
                        <a:rPr lang="en-US" sz="1400" kern="0" dirty="0">
                          <a:effectLst/>
                        </a:rPr>
                        <a:t>Step 4:</a:t>
                      </a:r>
                      <a:endParaRPr lang="en-US" sz="1400" kern="100" dirty="0">
                        <a:effectLst/>
                      </a:endParaRPr>
                    </a:p>
                    <a:p>
                      <a:pPr marL="0" marR="0">
                        <a:lnSpc>
                          <a:spcPct val="115000"/>
                        </a:lnSpc>
                        <a:spcAft>
                          <a:spcPts val="800"/>
                        </a:spcAft>
                        <a:buNone/>
                      </a:pPr>
                      <a:br>
                        <a:rPr lang="en-US" sz="1400" kern="0" dirty="0">
                          <a:effectLst/>
                        </a:rPr>
                      </a:br>
                      <a:r>
                        <a:rPr lang="en-US" sz="1400" kern="0" dirty="0">
                          <a:effectLst/>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dirty="0">
                          <a:effectLst/>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dirty="0">
                          <a:effectLst/>
                        </a:rPr>
                        <a:t> Pending </a:t>
                      </a:r>
                    </a:p>
                    <a:p>
                      <a:pPr marL="0" marR="0">
                        <a:lnSpc>
                          <a:spcPct val="115000"/>
                        </a:lnSpc>
                        <a:spcAft>
                          <a:spcPts val="800"/>
                        </a:spcAft>
                        <a:buNone/>
                      </a:pPr>
                      <a:r>
                        <a:rPr lang="en-US" sz="1400" kern="0" dirty="0">
                          <a:effectLst/>
                        </a:rPr>
                        <a:t> </a:t>
                      </a:r>
                      <a:endParaRPr lang="en-US" sz="1400" kern="100" dirty="0">
                        <a:effectLst/>
                      </a:endParaRPr>
                    </a:p>
                    <a:p>
                      <a:pPr marL="0" marR="0">
                        <a:lnSpc>
                          <a:spcPct val="115000"/>
                        </a:lnSpc>
                        <a:spcAft>
                          <a:spcPts val="800"/>
                        </a:spcAft>
                        <a:buNone/>
                      </a:pPr>
                      <a:r>
                        <a:rPr lang="en-US" sz="1400" kern="0" dirty="0">
                          <a:effectLst/>
                        </a:rPr>
                        <a:t>Complete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extLst>
                  <a:ext uri="{0D108BD9-81ED-4DB2-BD59-A6C34878D82A}">
                    <a16:rowId xmlns:a16="http://schemas.microsoft.com/office/drawing/2014/main" val="2856410318"/>
                  </a:ext>
                </a:extLst>
              </a:tr>
              <a:tr h="859829">
                <a:tc>
                  <a:txBody>
                    <a:bodyPr/>
                    <a:lstStyle/>
                    <a:p>
                      <a:pPr marL="0" marR="0">
                        <a:lnSpc>
                          <a:spcPct val="115000"/>
                        </a:lnSpc>
                        <a:spcAft>
                          <a:spcPts val="800"/>
                        </a:spcAft>
                        <a:buNone/>
                      </a:pPr>
                      <a:r>
                        <a:rPr lang="en-US" sz="1400" kern="0" dirty="0">
                          <a:effectLst/>
                        </a:rPr>
                        <a:t>Step 5:</a:t>
                      </a:r>
                      <a:endParaRPr lang="en-US" sz="1400" kern="100" dirty="0">
                        <a:effectLst/>
                      </a:endParaRPr>
                    </a:p>
                    <a:p>
                      <a:pPr marL="0" marR="0">
                        <a:lnSpc>
                          <a:spcPct val="115000"/>
                        </a:lnSpc>
                        <a:spcAft>
                          <a:spcPts val="800"/>
                        </a:spcAft>
                        <a:buNone/>
                      </a:pPr>
                      <a:br>
                        <a:rPr lang="en-US" sz="1400" kern="0" dirty="0">
                          <a:effectLst/>
                        </a:rPr>
                      </a:br>
                      <a:r>
                        <a:rPr lang="en-US" sz="1400" kern="0" dirty="0">
                          <a:effectLst/>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a:effectLst/>
                        </a:rPr>
                        <a:t>     </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tc>
                  <a:txBody>
                    <a:bodyPr/>
                    <a:lstStyle/>
                    <a:p>
                      <a:pPr marL="0" marR="0">
                        <a:lnSpc>
                          <a:spcPct val="115000"/>
                        </a:lnSpc>
                        <a:spcAft>
                          <a:spcPts val="800"/>
                        </a:spcAft>
                        <a:buNone/>
                      </a:pPr>
                      <a:r>
                        <a:rPr lang="en-US" sz="1400" kern="0" dirty="0">
                          <a:effectLst/>
                        </a:rPr>
                        <a:t> Pending </a:t>
                      </a:r>
                    </a:p>
                    <a:p>
                      <a:pPr marL="0" marR="0">
                        <a:lnSpc>
                          <a:spcPct val="115000"/>
                        </a:lnSpc>
                        <a:spcAft>
                          <a:spcPts val="800"/>
                        </a:spcAft>
                        <a:buNone/>
                      </a:pPr>
                      <a:r>
                        <a:rPr lang="en-US" sz="1400" kern="0" dirty="0">
                          <a:effectLst/>
                        </a:rPr>
                        <a:t> </a:t>
                      </a:r>
                      <a:endParaRPr lang="en-US" sz="1400" kern="100" dirty="0">
                        <a:effectLst/>
                      </a:endParaRPr>
                    </a:p>
                    <a:p>
                      <a:pPr marL="0" marR="0">
                        <a:lnSpc>
                          <a:spcPct val="115000"/>
                        </a:lnSpc>
                        <a:spcAft>
                          <a:spcPts val="800"/>
                        </a:spcAft>
                        <a:buNone/>
                      </a:pPr>
                      <a:r>
                        <a:rPr lang="en-US" sz="1400" kern="0" dirty="0">
                          <a:effectLst/>
                        </a:rPr>
                        <a:t>Complete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1245" marR="91245" marT="60830" marB="60830" anchor="ctr"/>
                </a:tc>
                <a:extLst>
                  <a:ext uri="{0D108BD9-81ED-4DB2-BD59-A6C34878D82A}">
                    <a16:rowId xmlns:a16="http://schemas.microsoft.com/office/drawing/2014/main" val="3175080382"/>
                  </a:ext>
                </a:extLst>
              </a:tr>
            </a:tbl>
          </a:graphicData>
        </a:graphic>
      </p:graphicFrame>
    </p:spTree>
    <p:extLst>
      <p:ext uri="{BB962C8B-B14F-4D97-AF65-F5344CB8AC3E}">
        <p14:creationId xmlns:p14="http://schemas.microsoft.com/office/powerpoint/2010/main" val="1192753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6747F3-2D6A-E667-AED3-6975008454FE}"/>
              </a:ext>
            </a:extLst>
          </p:cNvPr>
          <p:cNvSpPr txBox="1">
            <a:spLocks noGrp="1"/>
          </p:cNvSpPr>
          <p:nvPr>
            <p:ph type="title" idx="4294967295"/>
          </p:nvPr>
        </p:nvSpPr>
        <p:spPr>
          <a:xfrm>
            <a:off x="2386410" y="370755"/>
            <a:ext cx="309978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1200"/>
              </a:spcBef>
              <a:spcAft>
                <a:spcPts val="800"/>
              </a:spcAft>
              <a:buClrTx/>
              <a:buSzTx/>
              <a:buFontTx/>
              <a:buNone/>
              <a:tabLst/>
              <a:defRPr/>
            </a:pPr>
            <a:r>
              <a:rPr kumimoji="0" lang="en-US" sz="2000" b="1" i="0" u="none" strike="noStrike" kern="0" cap="none" spc="0" normalizeH="0" baseline="0" noProof="0" dirty="0">
                <a:ln>
                  <a:noFill/>
                </a:ln>
                <a:solidFill>
                  <a:schemeClr val="tx1"/>
                </a:solidFill>
                <a:effectLst/>
                <a:uLnTx/>
                <a:uFillTx/>
                <a:latin typeface="Lato" panose="020F0502020204030203" pitchFamily="34" charset="0"/>
                <a:ea typeface="Lato" panose="020F0502020204030203" pitchFamily="34" charset="0"/>
                <a:cs typeface="Lato" panose="020F0502020204030203" pitchFamily="34" charset="0"/>
              </a:rPr>
              <a:t>Activity &amp; Goal Overview Continued…</a:t>
            </a:r>
            <a:endParaRPr kumimoji="0" lang="en-US" sz="2000" b="0" i="0" u="none" strike="noStrike" kern="100" cap="none" spc="0" normalizeH="0" baseline="0" noProof="0" dirty="0">
              <a:ln>
                <a:noFill/>
              </a:ln>
              <a:solidFill>
                <a:schemeClr val="tx1"/>
              </a:solidFill>
              <a:effectLst/>
              <a:uLnTx/>
              <a:uFillTx/>
              <a:latin typeface="Lato" panose="020F0502020204030203" pitchFamily="34" charset="0"/>
              <a:ea typeface="Lato" panose="020F0502020204030203" pitchFamily="34" charset="0"/>
              <a:cs typeface="Lato" panose="020F0502020204030203" pitchFamily="34" charset="0"/>
            </a:endParaRPr>
          </a:p>
        </p:txBody>
      </p:sp>
      <p:graphicFrame>
        <p:nvGraphicFramePr>
          <p:cNvPr id="2" name="Table 1">
            <a:extLst>
              <a:ext uri="{FF2B5EF4-FFF2-40B4-BE49-F238E27FC236}">
                <a16:creationId xmlns:a16="http://schemas.microsoft.com/office/drawing/2014/main" id="{427E3AF0-7355-69D8-0390-ED4C1A51FCF6}"/>
              </a:ext>
            </a:extLst>
          </p:cNvPr>
          <p:cNvGraphicFramePr>
            <a:graphicFrameLocks noGrp="1"/>
          </p:cNvGraphicFramePr>
          <p:nvPr>
            <p:extLst>
              <p:ext uri="{D42A27DB-BD31-4B8C-83A1-F6EECF244321}">
                <p14:modId xmlns:p14="http://schemas.microsoft.com/office/powerpoint/2010/main" val="155280119"/>
              </p:ext>
            </p:extLst>
          </p:nvPr>
        </p:nvGraphicFramePr>
        <p:xfrm>
          <a:off x="534987" y="1867448"/>
          <a:ext cx="6702425" cy="5027175"/>
        </p:xfrm>
        <a:graphic>
          <a:graphicData uri="http://schemas.openxmlformats.org/drawingml/2006/table">
            <a:tbl>
              <a:tblPr firstRow="1" firstCol="1" bandRow="1">
                <a:tableStyleId>{5C22544A-7EE6-4342-B048-85BDC9FD1C3A}</a:tableStyleId>
              </a:tblPr>
              <a:tblGrid>
                <a:gridCol w="1619277">
                  <a:extLst>
                    <a:ext uri="{9D8B030D-6E8A-4147-A177-3AD203B41FA5}">
                      <a16:colId xmlns:a16="http://schemas.microsoft.com/office/drawing/2014/main" val="1275625543"/>
                    </a:ext>
                  </a:extLst>
                </a:gridCol>
                <a:gridCol w="2076773">
                  <a:extLst>
                    <a:ext uri="{9D8B030D-6E8A-4147-A177-3AD203B41FA5}">
                      <a16:colId xmlns:a16="http://schemas.microsoft.com/office/drawing/2014/main" val="456640922"/>
                    </a:ext>
                  </a:extLst>
                </a:gridCol>
                <a:gridCol w="3006375">
                  <a:extLst>
                    <a:ext uri="{9D8B030D-6E8A-4147-A177-3AD203B41FA5}">
                      <a16:colId xmlns:a16="http://schemas.microsoft.com/office/drawing/2014/main" val="72045225"/>
                    </a:ext>
                  </a:extLst>
                </a:gridCol>
              </a:tblGrid>
              <a:tr h="315365">
                <a:tc>
                  <a:txBody>
                    <a:bodyPr/>
                    <a:lstStyle/>
                    <a:p>
                      <a:pPr marL="0" marR="0">
                        <a:lnSpc>
                          <a:spcPct val="115000"/>
                        </a:lnSpc>
                        <a:spcAft>
                          <a:spcPts val="800"/>
                        </a:spcAft>
                        <a:buNone/>
                      </a:pPr>
                      <a:r>
                        <a:rPr lang="en-US" sz="1400" kern="0" dirty="0">
                          <a:effectLst/>
                          <a:latin typeface="Lato" panose="020F0502020204030203" pitchFamily="34" charset="0"/>
                          <a:ea typeface="Lato" panose="020F0502020204030203" pitchFamily="34" charset="0"/>
                          <a:cs typeface="Lato" panose="020F0502020204030203" pitchFamily="34" charset="0"/>
                        </a:rPr>
                        <a:t>Phase</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94076" marR="94076" marT="62718" marB="62718" anchor="ctr"/>
                </a:tc>
                <a:tc>
                  <a:txBody>
                    <a:bodyPr/>
                    <a:lstStyle/>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Evaluation &amp; Reflection Questions</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94076" marR="94076" marT="62718" marB="62718" anchor="ctr"/>
                </a:tc>
                <a:tc>
                  <a:txBody>
                    <a:bodyPr/>
                    <a:lstStyle/>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Team Notes &amp; Summary</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94076" marR="94076" marT="62718" marB="62718" anchor="ctr"/>
                </a:tc>
                <a:extLst>
                  <a:ext uri="{0D108BD9-81ED-4DB2-BD59-A6C34878D82A}">
                    <a16:rowId xmlns:a16="http://schemas.microsoft.com/office/drawing/2014/main" val="1138837490"/>
                  </a:ext>
                </a:extLst>
              </a:tr>
              <a:tr h="1492366">
                <a:tc>
                  <a:txBody>
                    <a:bodyPr/>
                    <a:lstStyle/>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Progress Monitoring</a:t>
                      </a:r>
                      <a:endParaRPr lang="en-US" sz="1400" kern="100">
                        <a:effectLst/>
                        <a:latin typeface="Lato" panose="020F0502020204030203" pitchFamily="34" charset="0"/>
                        <a:ea typeface="Lato" panose="020F0502020204030203" pitchFamily="34" charset="0"/>
                        <a:cs typeface="Lato" panose="020F0502020204030203" pitchFamily="34" charset="0"/>
                      </a:endParaRPr>
                    </a:p>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 </a:t>
                      </a:r>
                      <a:endParaRPr lang="en-US" sz="1400" kern="100">
                        <a:effectLst/>
                        <a:latin typeface="Lato" panose="020F0502020204030203" pitchFamily="34" charset="0"/>
                        <a:ea typeface="Lato" panose="020F0502020204030203" pitchFamily="34" charset="0"/>
                        <a:cs typeface="Lato" panose="020F0502020204030203" pitchFamily="34" charset="0"/>
                      </a:endParaRPr>
                    </a:p>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(STUDY)</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94076" marR="94076" marT="62718" marB="62718" anchor="ctr"/>
                </a:tc>
                <a:tc>
                  <a:txBody>
                    <a:bodyPr/>
                    <a:lstStyle/>
                    <a:p>
                      <a:pPr marL="0" marR="0">
                        <a:lnSpc>
                          <a:spcPct val="115000"/>
                        </a:lnSpc>
                        <a:spcAft>
                          <a:spcPts val="800"/>
                        </a:spcAft>
                        <a:buNone/>
                      </a:pPr>
                      <a:r>
                        <a:rPr lang="en-US" sz="1400" kern="0" dirty="0">
                          <a:effectLst/>
                          <a:latin typeface="Lato" panose="020F0502020204030203" pitchFamily="34" charset="0"/>
                          <a:ea typeface="Lato" panose="020F0502020204030203" pitchFamily="34" charset="0"/>
                          <a:cs typeface="Lato" panose="020F0502020204030203" pitchFamily="34" charset="0"/>
                        </a:rPr>
                        <a:t>How will the action steps be evaluated?</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p>
                      <a:pPr marL="0" marR="0">
                        <a:lnSpc>
                          <a:spcPct val="115000"/>
                        </a:lnSpc>
                        <a:spcAft>
                          <a:spcPts val="800"/>
                        </a:spcAft>
                        <a:buNone/>
                      </a:pPr>
                      <a:r>
                        <a:rPr lang="en-US" sz="1400" kern="0" dirty="0">
                          <a:effectLst/>
                          <a:latin typeface="Lato" panose="020F0502020204030203" pitchFamily="34" charset="0"/>
                          <a:ea typeface="Lato" panose="020F0502020204030203" pitchFamily="34" charset="0"/>
                          <a:cs typeface="Lato" panose="020F0502020204030203" pitchFamily="34" charset="0"/>
                        </a:rPr>
                        <a:t> </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p>
                      <a:pPr marL="0" marR="0">
                        <a:lnSpc>
                          <a:spcPct val="115000"/>
                        </a:lnSpc>
                        <a:spcAft>
                          <a:spcPts val="800"/>
                        </a:spcAft>
                        <a:buNone/>
                      </a:pPr>
                      <a:r>
                        <a:rPr lang="en-US" sz="1400" kern="0" dirty="0">
                          <a:effectLst/>
                          <a:latin typeface="Lato" panose="020F0502020204030203" pitchFamily="34" charset="0"/>
                          <a:ea typeface="Lato" panose="020F0502020204030203" pitchFamily="34" charset="0"/>
                          <a:cs typeface="Lato" panose="020F0502020204030203" pitchFamily="34" charset="0"/>
                        </a:rPr>
                        <a:t>What data metrics, survey feedback, attendance numbers, or outcome benchmarks will you review?</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94076" marR="94076" marT="62718" marB="62718" anchor="ctr"/>
                </a:tc>
                <a:tc>
                  <a:txBody>
                    <a:bodyPr/>
                    <a:lstStyle/>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     </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94076" marR="94076" marT="62718" marB="62718" anchor="ctr"/>
                </a:tc>
                <a:extLst>
                  <a:ext uri="{0D108BD9-81ED-4DB2-BD59-A6C34878D82A}">
                    <a16:rowId xmlns:a16="http://schemas.microsoft.com/office/drawing/2014/main" val="2710252159"/>
                  </a:ext>
                </a:extLst>
              </a:tr>
              <a:tr h="1379893">
                <a:tc>
                  <a:txBody>
                    <a:bodyPr/>
                    <a:lstStyle/>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Progress &amp; Accomplishments Summary</a:t>
                      </a:r>
                      <a:endParaRPr lang="en-US" sz="1400" kern="100">
                        <a:effectLst/>
                        <a:latin typeface="Lato" panose="020F0502020204030203" pitchFamily="34" charset="0"/>
                        <a:ea typeface="Lato" panose="020F0502020204030203" pitchFamily="34" charset="0"/>
                        <a:cs typeface="Lato" panose="020F0502020204030203" pitchFamily="34" charset="0"/>
                      </a:endParaRPr>
                    </a:p>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 </a:t>
                      </a:r>
                      <a:endParaRPr lang="en-US" sz="1400" kern="100">
                        <a:effectLst/>
                        <a:latin typeface="Lato" panose="020F0502020204030203" pitchFamily="34" charset="0"/>
                        <a:ea typeface="Lato" panose="020F0502020204030203" pitchFamily="34" charset="0"/>
                        <a:cs typeface="Lato" panose="020F0502020204030203" pitchFamily="34" charset="0"/>
                      </a:endParaRPr>
                    </a:p>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(ACT)</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94076" marR="94076" marT="62718" marB="62718" anchor="ctr"/>
                </a:tc>
                <a:tc>
                  <a:txBody>
                    <a:bodyPr/>
                    <a:lstStyle/>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Summarize findings and identify next steps:</a:t>
                      </a:r>
                      <a:br>
                        <a:rPr lang="en-US" sz="1400" kern="0">
                          <a:effectLst/>
                          <a:latin typeface="Lato" panose="020F0502020204030203" pitchFamily="34" charset="0"/>
                          <a:ea typeface="Lato" panose="020F0502020204030203" pitchFamily="34" charset="0"/>
                          <a:cs typeface="Lato" panose="020F0502020204030203" pitchFamily="34" charset="0"/>
                        </a:rPr>
                      </a:br>
                      <a:endParaRPr lang="en-US" sz="1400" kern="100">
                        <a:effectLst/>
                        <a:latin typeface="Lato" panose="020F0502020204030203" pitchFamily="34" charset="0"/>
                        <a:ea typeface="Lato" panose="020F0502020204030203" pitchFamily="34" charset="0"/>
                        <a:cs typeface="Lato" panose="020F0502020204030203" pitchFamily="34" charset="0"/>
                      </a:endParaRPr>
                    </a:p>
                    <a:p>
                      <a:pPr marL="0" marR="0">
                        <a:lnSpc>
                          <a:spcPct val="115000"/>
                        </a:lnSpc>
                        <a:spcAft>
                          <a:spcPts val="800"/>
                        </a:spcAft>
                        <a:buNone/>
                      </a:pPr>
                      <a:r>
                        <a:rPr lang="en-US" sz="1400" kern="0">
                          <a:effectLst/>
                          <a:latin typeface="Lato" panose="020F0502020204030203" pitchFamily="34" charset="0"/>
                          <a:ea typeface="Lato" panose="020F0502020204030203" pitchFamily="34" charset="0"/>
                          <a:cs typeface="Lato" panose="020F0502020204030203" pitchFamily="34" charset="0"/>
                        </a:rPr>
                        <a:t>What worked well? What do findings show? What changes or next steps will the team take moving forward?</a:t>
                      </a:r>
                      <a:endParaRPr lang="en-US" sz="1400" kern="100">
                        <a:effectLst/>
                        <a:latin typeface="Lato" panose="020F0502020204030203" pitchFamily="34" charset="0"/>
                        <a:ea typeface="Lato" panose="020F0502020204030203" pitchFamily="34" charset="0"/>
                        <a:cs typeface="Lato" panose="020F0502020204030203" pitchFamily="34" charset="0"/>
                      </a:endParaRPr>
                    </a:p>
                  </a:txBody>
                  <a:tcPr marL="94076" marR="94076" marT="62718" marB="62718" anchor="ctr"/>
                </a:tc>
                <a:tc>
                  <a:txBody>
                    <a:bodyPr/>
                    <a:lstStyle/>
                    <a:p>
                      <a:pPr marL="0" marR="0">
                        <a:lnSpc>
                          <a:spcPct val="115000"/>
                        </a:lnSpc>
                        <a:spcAft>
                          <a:spcPts val="800"/>
                        </a:spcAft>
                        <a:buNone/>
                      </a:pPr>
                      <a:r>
                        <a:rPr lang="en-US" sz="1400" kern="0" dirty="0">
                          <a:effectLst/>
                          <a:latin typeface="Lato" panose="020F0502020204030203" pitchFamily="34" charset="0"/>
                          <a:ea typeface="Lato" panose="020F0502020204030203" pitchFamily="34" charset="0"/>
                          <a:cs typeface="Lato" panose="020F0502020204030203" pitchFamily="34" charset="0"/>
                        </a:rPr>
                        <a:t>     </a:t>
                      </a:r>
                      <a:endParaRPr lang="en-US" sz="1400" kern="100" dirty="0">
                        <a:effectLst/>
                        <a:latin typeface="Lato" panose="020F0502020204030203" pitchFamily="34" charset="0"/>
                        <a:ea typeface="Lato" panose="020F0502020204030203" pitchFamily="34" charset="0"/>
                        <a:cs typeface="Lato" panose="020F0502020204030203" pitchFamily="34" charset="0"/>
                      </a:endParaRPr>
                    </a:p>
                  </a:txBody>
                  <a:tcPr marL="94076" marR="94076" marT="62718" marB="62718" anchor="ctr"/>
                </a:tc>
                <a:extLst>
                  <a:ext uri="{0D108BD9-81ED-4DB2-BD59-A6C34878D82A}">
                    <a16:rowId xmlns:a16="http://schemas.microsoft.com/office/drawing/2014/main" val="116531802"/>
                  </a:ext>
                </a:extLst>
              </a:tr>
            </a:tbl>
          </a:graphicData>
        </a:graphic>
      </p:graphicFrame>
    </p:spTree>
    <p:extLst>
      <p:ext uri="{BB962C8B-B14F-4D97-AF65-F5344CB8AC3E}">
        <p14:creationId xmlns:p14="http://schemas.microsoft.com/office/powerpoint/2010/main" val="833979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7772400" cy="10058400"/>
          </a:xfrm>
          <a:prstGeom prst="rect">
            <a:avLst/>
          </a:prstGeom>
        </p:spPr>
      </p:pic>
      <p:sp>
        <p:nvSpPr>
          <p:cNvPr id="10" name="Text 1"/>
          <p:cNvSpPr>
            <a:spLocks noGrp="1"/>
          </p:cNvSpPr>
          <p:nvPr>
            <p:ph type="title" idx="4294967295"/>
          </p:nvPr>
        </p:nvSpPr>
        <p:spPr>
          <a:xfrm>
            <a:off x="2153202" y="1262663"/>
            <a:ext cx="3467100" cy="36195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66563"/>
              </a:lnSpc>
              <a:spcBef>
                <a:spcPts val="0"/>
              </a:spcBef>
              <a:spcAft>
                <a:spcPts val="0"/>
              </a:spcAft>
              <a:buClrTx/>
              <a:buSzTx/>
              <a:buFontTx/>
              <a:buNone/>
              <a:tabLst/>
              <a:defRPr/>
            </a:pPr>
            <a:r>
              <a:rPr kumimoji="0" lang="en-US" sz="2850" b="1" i="0" u="none" strike="noStrike" kern="1200" cap="none" spc="0" normalizeH="0" baseline="0" noProof="0" dirty="0">
                <a:ln>
                  <a:noFill/>
                </a:ln>
                <a:solidFill>
                  <a:srgbClr val="232323"/>
                </a:solidFill>
                <a:effectLst/>
                <a:uLnTx/>
                <a:uFillTx/>
                <a:latin typeface="Lato" pitchFamily="34" charset="0"/>
                <a:ea typeface="Lato" pitchFamily="34" charset="-122"/>
                <a:cs typeface="Lato" pitchFamily="34" charset="-120"/>
              </a:rPr>
              <a:t>Resources &amp; Tools</a:t>
            </a:r>
            <a:endParaRPr kumimoji="0" lang="en-US" sz="285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Text 2"/>
          <p:cNvSpPr/>
          <p:nvPr/>
        </p:nvSpPr>
        <p:spPr>
          <a:xfrm>
            <a:off x="1272759" y="1935851"/>
            <a:ext cx="207645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Contact Information:</a:t>
            </a:r>
            <a:endParaRPr lang="en-US" sz="1350"/>
          </a:p>
        </p:txBody>
      </p:sp>
      <p:sp>
        <p:nvSpPr>
          <p:cNvPr id="8" name="Text 0"/>
          <p:cNvSpPr/>
          <p:nvPr/>
        </p:nvSpPr>
        <p:spPr>
          <a:xfrm>
            <a:off x="1293657" y="2268969"/>
            <a:ext cx="5105400" cy="200025"/>
          </a:xfrm>
          <a:prstGeom prst="rect">
            <a:avLst/>
          </a:prstGeom>
          <a:noFill/>
          <a:ln/>
        </p:spPr>
        <p:txBody>
          <a:bodyPr wrap="square" lIns="0" tIns="0" rIns="0" bIns="0" rtlCol="0" anchor="ctr"/>
          <a:lstStyle/>
          <a:p>
            <a:pPr marL="0" indent="0" algn="l">
              <a:lnSpc>
                <a:spcPct val="86166"/>
              </a:lnSpc>
              <a:buNone/>
            </a:pPr>
            <a:r>
              <a:rPr lang="en-US" sz="1200">
                <a:solidFill>
                  <a:srgbClr val="232323"/>
                </a:solidFill>
                <a:latin typeface="Lato" pitchFamily="34" charset="0"/>
                <a:ea typeface="Lato" pitchFamily="34" charset="-122"/>
                <a:cs typeface="Lato" pitchFamily="34" charset="-120"/>
              </a:rPr>
              <a:t>[Insert Facilitator(s) Information]</a:t>
            </a:r>
            <a:endParaRPr lang="en-US" sz="1200"/>
          </a:p>
        </p:txBody>
      </p:sp>
      <p:sp>
        <p:nvSpPr>
          <p:cNvPr id="12" name="Text 3"/>
          <p:cNvSpPr/>
          <p:nvPr/>
        </p:nvSpPr>
        <p:spPr>
          <a:xfrm>
            <a:off x="1293705" y="2687298"/>
            <a:ext cx="2286000" cy="209550"/>
          </a:xfrm>
          <a:prstGeom prst="rect">
            <a:avLst/>
          </a:prstGeom>
          <a:noFill/>
          <a:ln/>
        </p:spPr>
        <p:txBody>
          <a:bodyPr wrap="square" lIns="0" tIns="0" rIns="0" bIns="0" rtlCol="0" anchor="ctr"/>
          <a:lstStyle/>
          <a:p>
            <a:pPr marL="0" indent="0" algn="l">
              <a:lnSpc>
                <a:spcPct val="79650"/>
              </a:lnSpc>
              <a:buNone/>
            </a:pPr>
            <a:r>
              <a:rPr lang="en-US" sz="1350" b="1">
                <a:solidFill>
                  <a:srgbClr val="232323"/>
                </a:solidFill>
                <a:latin typeface="Lato" pitchFamily="34" charset="0"/>
                <a:ea typeface="Lato" pitchFamily="34" charset="-122"/>
                <a:cs typeface="Lato" pitchFamily="34" charset="-120"/>
              </a:rPr>
              <a:t>Helpful Resources &amp; Tools</a:t>
            </a:r>
            <a:endParaRPr lang="en-US" sz="1350"/>
          </a:p>
        </p:txBody>
      </p:sp>
      <p:sp>
        <p:nvSpPr>
          <p:cNvPr id="13" name="Text 4"/>
          <p:cNvSpPr/>
          <p:nvPr/>
        </p:nvSpPr>
        <p:spPr>
          <a:xfrm>
            <a:off x="1272702" y="3083957"/>
            <a:ext cx="5114925" cy="1495425"/>
          </a:xfrm>
          <a:prstGeom prst="rect">
            <a:avLst/>
          </a:prstGeom>
          <a:noFill/>
          <a:ln/>
        </p:spPr>
        <p:txBody>
          <a:bodyPr wrap="square" lIns="0" tIns="0" rIns="0" bIns="0" rtlCol="0" anchor="ctr"/>
          <a:lstStyle/>
          <a:p>
            <a:pPr marL="0" indent="0" algn="l">
              <a:lnSpc>
                <a:spcPct val="92663"/>
              </a:lnSpc>
              <a:buNone/>
            </a:pPr>
            <a:r>
              <a:rPr lang="en-US" sz="1200" dirty="0">
                <a:solidFill>
                  <a:srgbClr val="232323"/>
                </a:solidFill>
                <a:latin typeface="Lato" pitchFamily="34" charset="0"/>
                <a:ea typeface="Lato" pitchFamily="34" charset="-122"/>
                <a:cs typeface="Lato" pitchFamily="34" charset="-120"/>
              </a:rPr>
              <a:t>Individualize to your </a:t>
            </a:r>
            <a:r>
              <a:rPr lang="en-US" sz="1200" dirty="0" err="1">
                <a:solidFill>
                  <a:srgbClr val="232323"/>
                </a:solidFill>
                <a:latin typeface="Lato" pitchFamily="34" charset="0"/>
                <a:ea typeface="Lato" pitchFamily="34" charset="-122"/>
                <a:cs typeface="Lato" pitchFamily="34" charset="-120"/>
              </a:rPr>
              <a:t>CCot</a:t>
            </a:r>
            <a:r>
              <a:rPr lang="en-US" sz="1200" dirty="0">
                <a:solidFill>
                  <a:srgbClr val="232323"/>
                </a:solidFill>
                <a:latin typeface="Lato" pitchFamily="34" charset="0"/>
                <a:ea typeface="Lato" pitchFamily="34" charset="-122"/>
                <a:cs typeface="Lato" pitchFamily="34" charset="-120"/>
              </a:rPr>
              <a:t>.</a:t>
            </a:r>
            <a:endParaRPr lang="en-US" sz="1200" dirty="0"/>
          </a:p>
          <a:p>
            <a:pPr marL="0" indent="0" algn="l">
              <a:lnSpc>
                <a:spcPct val="92663"/>
              </a:lnSpc>
              <a:buNone/>
            </a:pPr>
            <a:r>
              <a:rPr lang="en-US" sz="1200" dirty="0">
                <a:solidFill>
                  <a:srgbClr val="232323"/>
                </a:solidFill>
                <a:latin typeface="Lato" pitchFamily="34" charset="0"/>
                <a:ea typeface="Lato" pitchFamily="34" charset="-122"/>
                <a:cs typeface="Lato" pitchFamily="34" charset="-120"/>
              </a:rPr>
              <a:t>Examples:</a:t>
            </a:r>
            <a:endParaRPr lang="en-US" sz="1200" dirty="0"/>
          </a:p>
          <a:p>
            <a:pPr marL="342900" indent="-342900" algn="l">
              <a:lnSpc>
                <a:spcPct val="92663"/>
              </a:lnSpc>
              <a:buSzPct val="100000"/>
              <a:buChar char="•"/>
            </a:pPr>
            <a:r>
              <a:rPr lang="en-US" sz="1200" dirty="0">
                <a:solidFill>
                  <a:srgbClr val="232323"/>
                </a:solidFill>
                <a:latin typeface="Lato" pitchFamily="34" charset="0"/>
                <a:ea typeface="Lato" pitchFamily="34" charset="-122"/>
                <a:cs typeface="Lato" pitchFamily="34" charset="-120"/>
              </a:rPr>
              <a:t>Website [Insert Link]</a:t>
            </a:r>
            <a:endParaRPr lang="en-US" sz="1200" dirty="0"/>
          </a:p>
          <a:p>
            <a:pPr marL="342900" indent="-342900" algn="l">
              <a:lnSpc>
                <a:spcPct val="92663"/>
              </a:lnSpc>
              <a:buSzPct val="100000"/>
              <a:buChar char="•"/>
            </a:pPr>
            <a:r>
              <a:rPr lang="en-US" sz="1200" dirty="0">
                <a:solidFill>
                  <a:srgbClr val="232323"/>
                </a:solidFill>
                <a:latin typeface="Lato" pitchFamily="34" charset="0"/>
                <a:ea typeface="Lato" pitchFamily="34" charset="-122"/>
                <a:cs typeface="Lato" pitchFamily="34" charset="-120"/>
              </a:rPr>
              <a:t>CTIP link: [Insert Link]</a:t>
            </a:r>
            <a:endParaRPr lang="en-US" sz="1200" dirty="0"/>
          </a:p>
          <a:p>
            <a:pPr marL="342900" indent="-342900" algn="l">
              <a:lnSpc>
                <a:spcPct val="92663"/>
              </a:lnSpc>
              <a:buSzPct val="100000"/>
              <a:buChar char="•"/>
            </a:pPr>
            <a:r>
              <a:rPr lang="en-US" sz="1200" dirty="0">
                <a:solidFill>
                  <a:srgbClr val="232323"/>
                </a:solidFill>
                <a:latin typeface="Lato" pitchFamily="34" charset="0"/>
                <a:ea typeface="Lato" pitchFamily="34" charset="-122"/>
                <a:cs typeface="Lato" pitchFamily="34" charset="-120"/>
              </a:rPr>
              <a:t>Running Meeting Agenda Document: [Insert Link]</a:t>
            </a:r>
            <a:endParaRPr lang="en-US" sz="1200" dirty="0"/>
          </a:p>
          <a:p>
            <a:pPr marL="342900" indent="-342900" algn="l">
              <a:lnSpc>
                <a:spcPct val="92663"/>
              </a:lnSpc>
              <a:buSzPct val="100000"/>
              <a:buChar char="•"/>
            </a:pPr>
            <a:r>
              <a:rPr lang="en-US" sz="1200" dirty="0">
                <a:solidFill>
                  <a:srgbClr val="232323"/>
                </a:solidFill>
                <a:latin typeface="Lato" pitchFamily="34" charset="0"/>
                <a:ea typeface="Lato" pitchFamily="34" charset="-122"/>
                <a:cs typeface="Lato" pitchFamily="34" charset="-120"/>
              </a:rPr>
              <a:t>Padlet: [Insert Link]</a:t>
            </a:r>
            <a:endParaRPr lang="en-US" sz="1200" dirty="0"/>
          </a:p>
          <a:p>
            <a:pPr marL="342900" indent="-342900" algn="l">
              <a:lnSpc>
                <a:spcPct val="92663"/>
              </a:lnSpc>
              <a:buSzPct val="100000"/>
              <a:buChar char="•"/>
            </a:pPr>
            <a:r>
              <a:rPr lang="en-US" sz="1200" dirty="0">
                <a:solidFill>
                  <a:srgbClr val="232323"/>
                </a:solidFill>
                <a:latin typeface="Lato" pitchFamily="34" charset="0"/>
                <a:ea typeface="Lato" pitchFamily="34" charset="-122"/>
                <a:cs typeface="Lato" pitchFamily="34" charset="-120"/>
              </a:rPr>
              <a:t>Other Resources [Insert Links or add Appendix]</a:t>
            </a:r>
            <a:endParaRPr lang="en-US" sz="1200" dirty="0"/>
          </a:p>
        </p:txBody>
      </p:sp>
      <p:sp>
        <p:nvSpPr>
          <p:cNvPr id="14" name="Text 5"/>
          <p:cNvSpPr/>
          <p:nvPr/>
        </p:nvSpPr>
        <p:spPr>
          <a:xfrm>
            <a:off x="1524286" y="5202222"/>
            <a:ext cx="4724400" cy="342900"/>
          </a:xfrm>
          <a:prstGeom prst="rect">
            <a:avLst/>
          </a:prstGeom>
          <a:noFill/>
          <a:ln/>
        </p:spPr>
        <p:txBody>
          <a:bodyPr wrap="square" lIns="0" tIns="0" rIns="0" bIns="0" rtlCol="0" anchor="ctr"/>
          <a:lstStyle/>
          <a:p>
            <a:pPr marL="0" indent="0" algn="ctr">
              <a:lnSpc>
                <a:spcPct val="66563"/>
              </a:lnSpc>
              <a:buNone/>
            </a:pPr>
            <a:r>
              <a:rPr lang="en-US" sz="2700" b="1">
                <a:solidFill>
                  <a:srgbClr val="232323"/>
                </a:solidFill>
                <a:latin typeface="Lato" pitchFamily="34" charset="0"/>
                <a:ea typeface="Lato" pitchFamily="34" charset="-122"/>
                <a:cs typeface="Lato" pitchFamily="34" charset="-120"/>
              </a:rPr>
              <a:t>Get Involved</a:t>
            </a:r>
            <a:endParaRPr lang="en-US" sz="2700"/>
          </a:p>
        </p:txBody>
      </p:sp>
      <p:sp>
        <p:nvSpPr>
          <p:cNvPr id="15" name="Text 6"/>
          <p:cNvSpPr/>
          <p:nvPr/>
        </p:nvSpPr>
        <p:spPr>
          <a:xfrm>
            <a:off x="1335643" y="5787523"/>
            <a:ext cx="5057775" cy="1924050"/>
          </a:xfrm>
          <a:prstGeom prst="rect">
            <a:avLst/>
          </a:prstGeom>
          <a:noFill/>
          <a:ln/>
        </p:spPr>
        <p:txBody>
          <a:bodyPr wrap="square" lIns="0" tIns="0" rIns="0" bIns="0" rtlCol="0" anchor="ctr"/>
          <a:lstStyle/>
          <a:p>
            <a:pPr marL="0" indent="0" algn="l">
              <a:lnSpc>
                <a:spcPct val="92663"/>
              </a:lnSpc>
              <a:buNone/>
            </a:pPr>
            <a:r>
              <a:rPr lang="en-US" sz="1200">
                <a:solidFill>
                  <a:srgbClr val="232323"/>
                </a:solidFill>
                <a:latin typeface="Lato" pitchFamily="34" charset="0"/>
                <a:ea typeface="Lato" pitchFamily="34" charset="-122"/>
                <a:cs typeface="Lato" pitchFamily="34" charset="-120"/>
              </a:rPr>
              <a:t>We welcome your voice and contributions! Here's how to get started:</a:t>
            </a:r>
            <a:endParaRPr lang="en-US" sz="1200"/>
          </a:p>
          <a:p>
            <a:pPr marL="0" indent="0" algn="l">
              <a:lnSpc>
                <a:spcPct val="92663"/>
              </a:lnSpc>
              <a:buNone/>
            </a:pPr>
            <a:r>
              <a:rPr lang="en-US" sz="1200">
                <a:solidFill>
                  <a:srgbClr val="000000"/>
                </a:solidFill>
              </a:rPr>
              <a:t> </a:t>
            </a:r>
            <a:endParaRPr lang="en-US" sz="1200"/>
          </a:p>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Attend upcoming meeting(s)</a:t>
            </a:r>
            <a:endParaRPr lang="en-US" sz="1200"/>
          </a:p>
          <a:p>
            <a:pPr marL="342900" indent="-342900" algn="l">
              <a:lnSpc>
                <a:spcPct val="92663"/>
              </a:lnSpc>
              <a:buSzPct val="100000"/>
              <a:buChar char="•"/>
            </a:pPr>
            <a:endParaRPr lang="en-US" sz="1200"/>
          </a:p>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Join a subcommittee </a:t>
            </a:r>
            <a:endParaRPr lang="en-US" sz="1200"/>
          </a:p>
          <a:p>
            <a:pPr marL="342900" indent="-342900" algn="l">
              <a:lnSpc>
                <a:spcPct val="92663"/>
              </a:lnSpc>
              <a:buSzPct val="100000"/>
              <a:buChar char="•"/>
            </a:pPr>
            <a:endParaRPr lang="en-US" sz="1200"/>
          </a:p>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Share resources or updates</a:t>
            </a:r>
            <a:endParaRPr lang="en-US" sz="1200"/>
          </a:p>
          <a:p>
            <a:pPr marL="342900" indent="-342900" algn="l">
              <a:lnSpc>
                <a:spcPct val="92663"/>
              </a:lnSpc>
              <a:buSzPct val="100000"/>
              <a:buChar char="•"/>
            </a:pPr>
            <a:endParaRPr lang="en-US" sz="1200"/>
          </a:p>
          <a:p>
            <a:pPr marL="342900" indent="-342900" algn="l">
              <a:lnSpc>
                <a:spcPct val="92663"/>
              </a:lnSpc>
              <a:buSzPct val="100000"/>
              <a:buChar char="•"/>
            </a:pPr>
            <a:r>
              <a:rPr lang="en-US" sz="1200">
                <a:solidFill>
                  <a:srgbClr val="232323"/>
                </a:solidFill>
                <a:latin typeface="Lato" pitchFamily="34" charset="0"/>
                <a:ea typeface="Lato" pitchFamily="34" charset="-122"/>
                <a:cs typeface="Lato" pitchFamily="34" charset="-120"/>
              </a:rPr>
              <a:t>Reach out with questions or ideas</a:t>
            </a:r>
            <a:endParaRPr lang="en-US" sz="1200"/>
          </a:p>
        </p:txBody>
      </p:sp>
      <p:pic>
        <p:nvPicPr>
          <p:cNvPr id="7" name="Imag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4541" y="9115873"/>
            <a:ext cx="6743252" cy="190500"/>
          </a:xfrm>
          <a:prstGeom prst="rect">
            <a:avLst/>
          </a:prstGeom>
        </p:spPr>
      </p:pic>
      <p:sp>
        <p:nvSpPr>
          <p:cNvPr id="16" name="Text 7"/>
          <p:cNvSpPr/>
          <p:nvPr/>
        </p:nvSpPr>
        <p:spPr>
          <a:xfrm>
            <a:off x="4940618" y="9431455"/>
            <a:ext cx="2295525" cy="285750"/>
          </a:xfrm>
          <a:prstGeom prst="rect">
            <a:avLst/>
          </a:prstGeom>
          <a:noFill/>
          <a:ln/>
        </p:spPr>
        <p:txBody>
          <a:bodyPr wrap="square" lIns="0" tIns="0" rIns="0" bIns="0" rtlCol="0" anchor="ctr"/>
          <a:lstStyle/>
          <a:p>
            <a:pPr marL="0" indent="0" algn="r">
              <a:lnSpc>
                <a:spcPct val="99141"/>
              </a:lnSpc>
              <a:buNone/>
            </a:pPr>
            <a:r>
              <a:rPr lang="en-US" sz="1500">
                <a:solidFill>
                  <a:srgbClr val="232323"/>
                </a:solidFill>
                <a:latin typeface="Lato" pitchFamily="34" charset="0"/>
                <a:ea typeface="Lato" pitchFamily="34" charset="-122"/>
                <a:cs typeface="Lato" pitchFamily="34" charset="-120"/>
              </a:rPr>
              <a:t>www.yourwebsite.com</a:t>
            </a:r>
            <a:endParaRPr lang="en-US" sz="15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1076</Words>
  <Application>Microsoft Macintosh PowerPoint</Application>
  <PresentationFormat>Custom</PresentationFormat>
  <Paragraphs>156</Paragraphs>
  <Slides>7</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Aptos</vt:lpstr>
      <vt:lpstr>Arial</vt:lpstr>
      <vt:lpstr>Calibri</vt:lpstr>
      <vt:lpstr>Lato</vt:lpstr>
      <vt:lpstr>Questrial</vt:lpstr>
      <vt:lpstr>Space Grotesk</vt:lpstr>
      <vt:lpstr>Wingdings</vt:lpstr>
      <vt:lpstr>Office Theme</vt:lpstr>
      <vt:lpstr>Onboarding Plan</vt:lpstr>
      <vt:lpstr>Our Foundation</vt:lpstr>
      <vt:lpstr>Who Are We?</vt:lpstr>
      <vt:lpstr>Meeting Structure &amp; Communication</vt:lpstr>
      <vt:lpstr>Activity &amp; Goal Overview</vt:lpstr>
      <vt:lpstr>Activity &amp; Goal Overview Continued…</vt:lpstr>
      <vt:lpstr>Resources &amp; Tools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Fillable CCoT Onboarding Plan</dc:title>
  <dc:subject/>
  <dc:creator>TIG</dc:creator>
  <cp:keywords/>
  <dc:description/>
  <cp:lastModifiedBy>Shana Ratzburg</cp:lastModifiedBy>
  <cp:revision>5</cp:revision>
  <dcterms:created xsi:type="dcterms:W3CDTF">2025-10-08T19:48:09Z</dcterms:created>
  <dcterms:modified xsi:type="dcterms:W3CDTF">2026-08-24T20:46:05Z</dcterms:modified>
  <cp:category/>
</cp:coreProperties>
</file>